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9" r:id="rId3"/>
    <p:sldId id="282" r:id="rId4"/>
    <p:sldId id="261" r:id="rId5"/>
    <p:sldId id="262" r:id="rId6"/>
    <p:sldId id="263" r:id="rId7"/>
    <p:sldId id="264" r:id="rId8"/>
    <p:sldId id="258" r:id="rId9"/>
    <p:sldId id="271" r:id="rId10"/>
    <p:sldId id="272" r:id="rId11"/>
    <p:sldId id="273" r:id="rId12"/>
    <p:sldId id="274" r:id="rId13"/>
    <p:sldId id="275" r:id="rId14"/>
    <p:sldId id="277" r:id="rId15"/>
    <p:sldId id="276" r:id="rId16"/>
    <p:sldId id="278" r:id="rId17"/>
    <p:sldId id="279" r:id="rId18"/>
    <p:sldId id="280" r:id="rId19"/>
    <p:sldId id="281"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82818" autoAdjust="0"/>
  </p:normalViewPr>
  <p:slideViewPr>
    <p:cSldViewPr snapToGrid="0">
      <p:cViewPr varScale="1">
        <p:scale>
          <a:sx n="97" d="100"/>
          <a:sy n="97" d="100"/>
        </p:scale>
        <p:origin x="123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1227C-FC35-41D4-B0FE-BF8C2C192C85}" type="datetimeFigureOut">
              <a:rPr lang="en-BE" smtClean="0"/>
              <a:t>19/05/2024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37C9-6FEE-4721-97B1-838291323A4B}" type="slidenum">
              <a:rPr lang="en-BE" smtClean="0"/>
              <a:t>‹#›</a:t>
            </a:fld>
            <a:endParaRPr lang="en-BE"/>
          </a:p>
        </p:txBody>
      </p:sp>
    </p:spTree>
    <p:extLst>
      <p:ext uri="{BB962C8B-B14F-4D97-AF65-F5344CB8AC3E}">
        <p14:creationId xmlns:p14="http://schemas.microsoft.com/office/powerpoint/2010/main" val="19357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Welkom</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a:t>
            </a:fld>
            <a:endParaRPr lang="en-BE"/>
          </a:p>
        </p:txBody>
      </p:sp>
    </p:spTree>
    <p:extLst>
      <p:ext uri="{BB962C8B-B14F-4D97-AF65-F5344CB8AC3E}">
        <p14:creationId xmlns:p14="http://schemas.microsoft.com/office/powerpoint/2010/main" val="279929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An interesting behavioural pattern is the Observer pattern. </a:t>
            </a:r>
          </a:p>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Observer lets you define a subscription mechanism to notify objects about any events that happen to the object they’re observing.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The validator class in </a:t>
            </a:r>
            <a:r>
              <a:rPr lang="en-GB" sz="1800" dirty="0" err="1">
                <a:effectLst/>
                <a:latin typeface="Aptos" panose="020B0004020202020204" pitchFamily="34" charset="0"/>
                <a:ea typeface="Aptos" panose="020B0004020202020204" pitchFamily="34" charset="0"/>
                <a:cs typeface="Times New Roman" panose="02020603050405020304" pitchFamily="18" charset="0"/>
              </a:rPr>
              <a:t>bestmix</a:t>
            </a:r>
            <a:r>
              <a:rPr lang="en-GB" sz="1800" dirty="0">
                <a:effectLst/>
                <a:latin typeface="Aptos" panose="020B0004020202020204" pitchFamily="34" charset="0"/>
                <a:ea typeface="Aptos" panose="020B0004020202020204" pitchFamily="34" charset="0"/>
                <a:cs typeface="Times New Roman" panose="02020603050405020304" pitchFamily="18" charset="0"/>
              </a:rPr>
              <a:t> makes use of this pattern. The validator class has the responsibility of validating newly created or edited entities such as recipes or ingredients.</a:t>
            </a:r>
          </a:p>
          <a:p>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cs typeface="Times New Roman" panose="02020603050405020304" pitchFamily="18" charset="0"/>
              </a:rPr>
              <a:t>The observer pattern is implemented in 2 ways:</a:t>
            </a:r>
          </a:p>
          <a:p>
            <a:pPr marL="285750" indent="-285750">
              <a:buFontTx/>
              <a:buChar char="-"/>
            </a:pPr>
            <a:r>
              <a:rPr lang="en-GB" sz="1800" dirty="0">
                <a:effectLst/>
                <a:latin typeface="Aptos" panose="020B0004020202020204" pitchFamily="34" charset="0"/>
                <a:cs typeface="Times New Roman" panose="02020603050405020304" pitchFamily="18" charset="0"/>
              </a:rPr>
              <a:t>Entities can subscribe to a validator to get notified when they have been validated</a:t>
            </a:r>
          </a:p>
          <a:p>
            <a:pPr marL="171450" indent="-171450">
              <a:buFontTx/>
              <a:buChar char="-"/>
            </a:pPr>
            <a:r>
              <a:rPr lang="en-GB" sz="1800" dirty="0">
                <a:effectLst/>
                <a:latin typeface="Aptos" panose="020B0004020202020204" pitchFamily="34" charset="0"/>
                <a:cs typeface="Times New Roman" panose="02020603050405020304" pitchFamily="18" charset="0"/>
              </a:rPr>
              <a:t>   Validators can subscribe to an entity, so that they get notified of changes in that entity and validate it.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10</a:t>
            </a:fld>
            <a:endParaRPr lang="en-BE"/>
          </a:p>
        </p:txBody>
      </p:sp>
    </p:spTree>
    <p:extLst>
      <p:ext uri="{BB962C8B-B14F-4D97-AF65-F5344CB8AC3E}">
        <p14:creationId xmlns:p14="http://schemas.microsoft.com/office/powerpoint/2010/main" val="144341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ptos" panose="020B0004020202020204" pitchFamily="34" charset="0"/>
              </a:rPr>
              <a:t>To do this, the validator class has an event and a delegate. </a:t>
            </a:r>
            <a:r>
              <a:rPr lang="en-US" sz="1800" dirty="0">
                <a:effectLst/>
                <a:latin typeface="Arial" panose="020B0604020202020204" pitchFamily="34" charset="0"/>
                <a:ea typeface="Calibri" panose="020F0502020204030204" pitchFamily="34" charset="0"/>
                <a:cs typeface="Times New Roman" panose="02020603050405020304" pitchFamily="18" charset="0"/>
              </a:rPr>
              <a:t>In C#, the Observer pattern is implemented using events and delegates, which are built-in language features. Events allow an object to notify other objects when something of interest occurs. Delegates are used to define the signature of the event handler method. So entities can subscribe to the validator’s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EntityValidated</a:t>
            </a:r>
            <a:r>
              <a:rPr lang="en-US" sz="1800" dirty="0">
                <a:effectLst/>
                <a:latin typeface="Arial" panose="020B0604020202020204" pitchFamily="34" charset="0"/>
                <a:ea typeface="Calibri" panose="020F0502020204030204" pitchFamily="34" charset="0"/>
                <a:cs typeface="Times New Roman" panose="02020603050405020304" pitchFamily="18" charset="0"/>
              </a:rPr>
              <a:t> Event to get notified when they have been validated.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Next the validator also has a Subscribe method so that the validator itself can subscribe to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 is an event that variables have in C# by default and gets invoked when one of their properties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So when the validator is subscribed to an entity, it will validate this entity automatically with the validate method since the validate method is the event handler for </a:t>
            </a:r>
            <a:r>
              <a:rPr lang="en-US" sz="1800" dirty="0" err="1">
                <a:effectLst/>
                <a:latin typeface="Arial" panose="020B0604020202020204" pitchFamily="34" charset="0"/>
                <a:cs typeface="Times New Roman" panose="02020603050405020304" pitchFamily="18" charset="0"/>
              </a:rPr>
              <a:t>entity.propertyChanged</a:t>
            </a:r>
            <a:r>
              <a:rPr lang="en-US" sz="1800" dirty="0">
                <a:effectLst/>
                <a:latin typeface="Arial" panose="020B06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And after validating, the </a:t>
            </a:r>
            <a:r>
              <a:rPr lang="en-US" sz="1800" dirty="0" err="1">
                <a:effectLst/>
                <a:latin typeface="Arial" panose="020B0604020202020204" pitchFamily="34" charset="0"/>
                <a:cs typeface="Times New Roman" panose="02020603050405020304" pitchFamily="18" charset="0"/>
              </a:rPr>
              <a:t>EnittyValidated</a:t>
            </a:r>
            <a:r>
              <a:rPr lang="en-US" sz="1800" dirty="0">
                <a:effectLst/>
                <a:latin typeface="Arial" panose="020B0604020202020204" pitchFamily="34" charset="0"/>
                <a:cs typeface="Times New Roman" panose="02020603050405020304" pitchFamily="18" charset="0"/>
              </a:rPr>
              <a:t> event is invoked, notifying the subscribed entity.</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11</a:t>
            </a:fld>
            <a:endParaRPr lang="en-BE"/>
          </a:p>
        </p:txBody>
      </p:sp>
    </p:spTree>
    <p:extLst>
      <p:ext uri="{BB962C8B-B14F-4D97-AF65-F5344CB8AC3E}">
        <p14:creationId xmlns:p14="http://schemas.microsoft.com/office/powerpoint/2010/main" val="176594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One place where this validator is used is in the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ChangeMultipleRecipesViewmodel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This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viewmodel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shows a grid with multiple entities, which you can edit in the grid itself.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In this </a:t>
            </a:r>
            <a:r>
              <a:rPr lang="en-BE" sz="1800" kern="100" dirty="0" err="1">
                <a:effectLst/>
                <a:latin typeface="Aptos" panose="020B0004020202020204" pitchFamily="34" charset="0"/>
                <a:ea typeface="Aptos" panose="020B0004020202020204" pitchFamily="34" charset="0"/>
                <a:cs typeface="Aptos" panose="020B0004020202020204" pitchFamily="34" charset="0"/>
              </a:rPr>
              <a:t>viewmodel</a:t>
            </a:r>
            <a:r>
              <a:rPr lang="en-BE" sz="1800" kern="100" dirty="0">
                <a:effectLst/>
                <a:latin typeface="Aptos" panose="020B0004020202020204" pitchFamily="34" charset="0"/>
                <a:ea typeface="Aptos" panose="020B0004020202020204" pitchFamily="34" charset="0"/>
                <a:cs typeface="Aptos" panose="020B0004020202020204" pitchFamily="34" charset="0"/>
              </a:rPr>
              <a:t>, a validator gets added to each row (with each row representing an entity)</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Bef>
                <a:spcPts val="1200"/>
              </a:spcBef>
              <a:spcAft>
                <a:spcPts val="1200"/>
              </a:spcAft>
            </a:pPr>
            <a:r>
              <a:rPr lang="en-BE" sz="1800" kern="100" dirty="0">
                <a:effectLst/>
                <a:latin typeface="Aptos" panose="020B0004020202020204" pitchFamily="34" charset="0"/>
                <a:ea typeface="Aptos" panose="020B0004020202020204" pitchFamily="34" charset="0"/>
                <a:cs typeface="Aptos" panose="020B0004020202020204" pitchFamily="34" charset="0"/>
              </a:rPr>
              <a:t>you can see that </a:t>
            </a:r>
            <a:r>
              <a:rPr lang="en-GB" sz="1800" kern="100" dirty="0">
                <a:effectLst/>
                <a:latin typeface="Aptos" panose="020B0004020202020204" pitchFamily="34" charset="0"/>
                <a:ea typeface="Aptos" panose="020B0004020202020204" pitchFamily="34" charset="0"/>
                <a:cs typeface="Aptos" panose="020B0004020202020204" pitchFamily="34" charset="0"/>
              </a:rPr>
              <a:t>each </a:t>
            </a:r>
            <a:r>
              <a:rPr lang="en-BE" sz="1800" kern="100" dirty="0">
                <a:effectLst/>
                <a:latin typeface="Aptos" panose="020B0004020202020204" pitchFamily="34" charset="0"/>
                <a:ea typeface="Aptos" panose="020B0004020202020204" pitchFamily="34" charset="0"/>
                <a:cs typeface="Aptos" panose="020B0004020202020204" pitchFamily="34" charset="0"/>
              </a:rPr>
              <a:t>row subscribes to its validator and assigns </a:t>
            </a:r>
            <a:r>
              <a:rPr lang="en-BE" sz="1800" kern="100" dirty="0" err="1">
                <a:effectLst/>
                <a:latin typeface="Aptos" panose="020B0004020202020204" pitchFamily="34" charset="0"/>
                <a:ea typeface="Aptos" panose="020B0004020202020204" pitchFamily="34" charset="0"/>
                <a:cs typeface="Aptos" panose="020B0004020202020204" pitchFamily="34" charset="0"/>
              </a:rPr>
              <a:t>UpdateValidity</a:t>
            </a:r>
            <a:r>
              <a:rPr lang="en-BE" sz="1800" kern="100" dirty="0">
                <a:effectLst/>
                <a:latin typeface="Aptos" panose="020B0004020202020204" pitchFamily="34" charset="0"/>
                <a:ea typeface="Aptos" panose="020B0004020202020204" pitchFamily="34" charset="0"/>
                <a:cs typeface="Aptos" panose="020B0004020202020204" pitchFamily="34" charset="0"/>
              </a:rPr>
              <a:t>() as event handler. Then the validator subscribes to the row’s entity using its</a:t>
            </a:r>
            <a:r>
              <a:rPr lang="en-GB" sz="1800" kern="100" dirty="0">
                <a:effectLst/>
                <a:latin typeface="Aptos" panose="020B0004020202020204" pitchFamily="34" charset="0"/>
                <a:ea typeface="Aptos" panose="020B0004020202020204" pitchFamily="34" charset="0"/>
                <a:cs typeface="Aptos" panose="020B0004020202020204" pitchFamily="34" charset="0"/>
              </a:rPr>
              <a:t> Subscribe method.</a:t>
            </a:r>
          </a:p>
          <a:p>
            <a:pPr>
              <a:lnSpc>
                <a:spcPct val="115000"/>
              </a:lnSpc>
              <a:spcBef>
                <a:spcPts val="1200"/>
              </a:spcBef>
              <a:spcAft>
                <a:spcPts val="1200"/>
              </a:spcAft>
            </a:pPr>
            <a:endParaRPr lang="en-GB" sz="1800" kern="100" dirty="0">
              <a:effectLst/>
              <a:latin typeface="Aptos" panose="020B0004020202020204" pitchFamily="34" charset="0"/>
            </a:endParaRPr>
          </a:p>
          <a:p>
            <a:pPr>
              <a:lnSpc>
                <a:spcPct val="115000"/>
              </a:lnSpc>
              <a:spcBef>
                <a:spcPts val="1200"/>
              </a:spcBef>
              <a:spcAft>
                <a:spcPts val="1200"/>
              </a:spcAft>
            </a:pPr>
            <a:r>
              <a:rPr lang="en-GB" dirty="0"/>
              <a:t>All of this means that When an entity is changed in this </a:t>
            </a:r>
            <a:r>
              <a:rPr lang="en-GB" dirty="0" err="1"/>
              <a:t>viewmodel</a:t>
            </a:r>
            <a:r>
              <a:rPr lang="en-GB" dirty="0"/>
              <a:t>, the validator automatically validates it.</a:t>
            </a:r>
          </a:p>
          <a:p>
            <a:pPr>
              <a:lnSpc>
                <a:spcPct val="115000"/>
              </a:lnSpc>
              <a:spcBef>
                <a:spcPts val="1200"/>
              </a:spcBef>
              <a:spcAft>
                <a:spcPts val="1200"/>
              </a:spcAft>
            </a:pPr>
            <a:r>
              <a:rPr lang="en-GB" dirty="0"/>
              <a:t>And when it is done validating, the row of this entity will automatically update it’s </a:t>
            </a:r>
            <a:r>
              <a:rPr lang="en-GB" dirty="0" err="1"/>
              <a:t>isValidated</a:t>
            </a:r>
            <a:r>
              <a:rPr lang="en-GB" dirty="0"/>
              <a:t> property and potentially block it from being saved to the Db.</a:t>
            </a:r>
          </a:p>
          <a:p>
            <a:pPr>
              <a:lnSpc>
                <a:spcPct val="115000"/>
              </a:lnSpc>
              <a:spcBef>
                <a:spcPts val="1200"/>
              </a:spcBef>
              <a:spcAft>
                <a:spcPts val="1200"/>
              </a:spcAft>
            </a:pPr>
            <a:endParaRPr lang="en-GB" dirty="0"/>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While it's true that a direct call to the validator method could bypass the Observer pattern, doing so would tie the entities more closely to the validator, reducing flexibility and making the system less modular. </a:t>
            </a:r>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Observer pattern, therefore, provides a robust framework for managing dependencies between entities and validators, enhancing the overall design and maintainability of the system.</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15000"/>
              </a:lnSpc>
              <a:spcBef>
                <a:spcPts val="1200"/>
              </a:spcBef>
              <a:spcAft>
                <a:spcPts val="1200"/>
              </a:spcAft>
            </a:pP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12</a:t>
            </a:fld>
            <a:endParaRPr lang="en-BE"/>
          </a:p>
        </p:txBody>
      </p:sp>
    </p:spTree>
    <p:extLst>
      <p:ext uri="{BB962C8B-B14F-4D97-AF65-F5344CB8AC3E}">
        <p14:creationId xmlns:p14="http://schemas.microsoft.com/office/powerpoint/2010/main" val="411806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The goal of this pattern is to enable an object to dynamically change its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a:t>
            </a:r>
            <a:r>
              <a:rPr lang="en-GB" sz="1800" dirty="0">
                <a:effectLst/>
                <a:latin typeface="Arial" panose="020B0604020202020204" pitchFamily="34" charset="0"/>
                <a:ea typeface="Calibri" panose="020F0502020204030204" pitchFamily="34" charset="0"/>
                <a:cs typeface="Times New Roman" panose="02020603050405020304" pitchFamily="18" charset="0"/>
              </a:rPr>
              <a:t> at runtime by encapsulating different algorithms or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behaviors</a:t>
            </a:r>
            <a:r>
              <a:rPr lang="en-GB" sz="1800" dirty="0">
                <a:effectLst/>
                <a:latin typeface="Arial" panose="020B0604020202020204" pitchFamily="34" charset="0"/>
                <a:ea typeface="Calibri" panose="020F0502020204030204" pitchFamily="34" charset="0"/>
                <a:cs typeface="Times New Roman" panose="02020603050405020304" pitchFamily="18" charset="0"/>
              </a:rPr>
              <a:t> into separate classes. </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It is based on the principle of composition over inheritance, defining a family of algorithms, encapsulating each one, and making them interchangeable.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13</a:t>
            </a:fld>
            <a:endParaRPr lang="en-BE"/>
          </a:p>
        </p:txBody>
      </p:sp>
    </p:spTree>
    <p:extLst>
      <p:ext uri="{BB962C8B-B14F-4D97-AF65-F5344CB8AC3E}">
        <p14:creationId xmlns:p14="http://schemas.microsoft.com/office/powerpoint/2010/main" val="151988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Various entities in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bestmix</a:t>
            </a:r>
            <a:r>
              <a:rPr lang="en-US" sz="1800" dirty="0">
                <a:effectLst/>
                <a:latin typeface="Arial" panose="020B0604020202020204" pitchFamily="34" charset="0"/>
                <a:ea typeface="Calibri" panose="020F0502020204030204" pitchFamily="34" charset="0"/>
                <a:cs typeface="Times New Roman" panose="02020603050405020304" pitchFamily="18" charset="0"/>
              </a:rPr>
              <a:t> contain multilingual data, necessitating translations for their text properties.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These translations can be conveniently imported and exported as CSV files for editing.</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code we will discuss serves as a backend method executor, responsible for updating entities with new translations received from the frontend and then persisting them in the database.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14</a:t>
            </a:fld>
            <a:endParaRPr lang="en-BE"/>
          </a:p>
        </p:txBody>
      </p:sp>
    </p:spTree>
    <p:extLst>
      <p:ext uri="{BB962C8B-B14F-4D97-AF65-F5344CB8AC3E}">
        <p14:creationId xmlns:p14="http://schemas.microsoft.com/office/powerpoint/2010/main" val="407010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Initially, all entity translations followed a consistent logic due to their uniform multilingual data structure. </a:t>
            </a: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However, accommodating a new entity type with a distinct data structure posed a challenge.</a:t>
            </a:r>
          </a:p>
          <a:p>
            <a:pPr algn="just">
              <a:spcAft>
                <a:spcPts val="600"/>
              </a:spcAft>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My first approach involved modifying the existing code by segregating imported entities into multiple lists,</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applying translations to each list separately,</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algn="just">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and then merging them back before database persistence.</a:t>
            </a:r>
          </a:p>
          <a:p>
            <a:pPr algn="just">
              <a:spcAft>
                <a:spcPts val="6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functional, this approach was not ideal, as adding a new entity type would necessitate further modifications, bloating the method.</a:t>
            </a:r>
            <a:endParaRPr lang="en-BE" sz="1800" dirty="0">
              <a:effectLst/>
              <a:latin typeface="Cascadia Mono" panose="020B0609020000020004" pitchFamily="49" charset="0"/>
              <a:ea typeface="Calibri" panose="020F0502020204030204" pitchFamily="34"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15</a:t>
            </a:fld>
            <a:endParaRPr lang="en-BE"/>
          </a:p>
        </p:txBody>
      </p:sp>
    </p:spTree>
    <p:extLst>
      <p:ext uri="{BB962C8B-B14F-4D97-AF65-F5344CB8AC3E}">
        <p14:creationId xmlns:p14="http://schemas.microsoft.com/office/powerpoint/2010/main" val="364172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Strategy Pattern emerged as an elegant solution, enabling the addition of new translation import strategies without altering existing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 modularized the logic into multiple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all implementing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IImportStrategy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interface. This interface defines a blueprint requiring only an Execute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To prevent code duplication across strategies,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ImportStrategies</a:t>
            </a:r>
            <a:r>
              <a:rPr lang="en-US" sz="1800" dirty="0">
                <a:effectLst/>
                <a:latin typeface="Arial" panose="020B0604020202020204" pitchFamily="34" charset="0"/>
                <a:ea typeface="Calibri" panose="020F0502020204030204" pitchFamily="34" charset="0"/>
                <a:cs typeface="Times New Roman" panose="02020603050405020304" pitchFamily="18" charset="0"/>
              </a:rPr>
              <a:t> inherit from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BaseStrategy</a:t>
            </a:r>
            <a:r>
              <a:rPr lang="en-US" sz="1800" dirty="0">
                <a:effectLst/>
                <a:latin typeface="Arial" panose="020B0604020202020204" pitchFamily="34" charset="0"/>
                <a:ea typeface="Calibri" panose="020F0502020204030204" pitchFamily="34" charset="0"/>
                <a:cs typeface="Times New Roman" panose="02020603050405020304" pitchFamily="18" charset="0"/>
              </a:rPr>
              <a:t> abstract class, housing shared functionality.  </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16</a:t>
            </a:fld>
            <a:endParaRPr lang="en-BE"/>
          </a:p>
        </p:txBody>
      </p:sp>
    </p:spTree>
    <p:extLst>
      <p:ext uri="{BB962C8B-B14F-4D97-AF65-F5344CB8AC3E}">
        <p14:creationId xmlns:p14="http://schemas.microsoft.com/office/powerpoint/2010/main" val="315270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The logic previously applied uniformly to all entities is now divided into separate strategies for libraries and other entities.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Arial" panose="020B0604020202020204" pitchFamily="34" charset="0"/>
                <a:ea typeface="Calibri" panose="020F0502020204030204" pitchFamily="34" charset="0"/>
                <a:cs typeface="Times New Roman" panose="02020603050405020304" pitchFamily="18" charset="0"/>
              </a:rPr>
              <a:t>This modular structure facilitates the seamless addition of new entity-specific strategies, such as for parameters</a:t>
            </a:r>
            <a:r>
              <a:rPr lang="en-GB" sz="1800" dirty="0">
                <a:effectLst/>
                <a:latin typeface="Arial" panose="020B060402020202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cs typeface="Times New Roman" panose="02020603050405020304" pitchFamily="18" charset="0"/>
              </a:rPr>
              <a:t>which is a type with another structure of multilingual data which I had to add later on.</a:t>
            </a:r>
            <a:endParaRPr lang="en-BE"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GB" dirty="0"/>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17</a:t>
            </a:fld>
            <a:endParaRPr lang="en-BE"/>
          </a:p>
        </p:txBody>
      </p:sp>
    </p:spTree>
    <p:extLst>
      <p:ext uri="{BB962C8B-B14F-4D97-AF65-F5344CB8AC3E}">
        <p14:creationId xmlns:p14="http://schemas.microsoft.com/office/powerpoint/2010/main" val="90826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GetImportStrategy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method determines the appropriate strategy based on the entity type, abstracting the strategy selection process from the executor.</a:t>
            </a:r>
            <a:endParaRPr lang="en-BE" sz="1800" dirty="0">
              <a:effectLst/>
              <a:latin typeface="Cascadia Mono" panose="020B0609020000020004" pitchFamily="49" charset="0"/>
              <a:ea typeface="Calibri" panose="020F0502020204030204"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Calibri" panose="020F0502020204030204" pitchFamily="34" charset="0"/>
                <a:ea typeface="Calibri" panose="020F0502020204030204" pitchFamily="34" charset="0"/>
                <a:cs typeface="Times New Roman" panose="02020603050405020304" pitchFamily="18" charset="0"/>
              </a:rPr>
              <a:t>This implementation allows the method executor to delegate work to the respective strategies without needing to know which strategy was being employed. </a:t>
            </a:r>
            <a:endParaRPr lang="en-BE" sz="1800" dirty="0">
              <a:effectLst/>
              <a:latin typeface="Cascadia Mono" panose="020B0609020000020004" pitchFamily="49" charset="0"/>
              <a:ea typeface="Calibri" panose="020F0502020204030204" pitchFamily="34" charset="0"/>
            </a:endParaRPr>
          </a:p>
          <a:p>
            <a:endParaRPr lang="en-GB" dirty="0"/>
          </a:p>
          <a:p>
            <a:r>
              <a:rPr lang="en-GB" dirty="0"/>
              <a:t>So by using the strategy pattern, we managed to transform the function executor from a messy method that tries to handle multiple types of entities with the same logic, </a:t>
            </a:r>
          </a:p>
          <a:p>
            <a:r>
              <a:rPr lang="en-GB" dirty="0"/>
              <a:t>to a small clean method that delegates the work to a set of strategy classes that all work trough one interface.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18</a:t>
            </a:fld>
            <a:endParaRPr lang="en-BE"/>
          </a:p>
        </p:txBody>
      </p:sp>
    </p:spTree>
    <p:extLst>
      <p:ext uri="{BB962C8B-B14F-4D97-AF65-F5344CB8AC3E}">
        <p14:creationId xmlns:p14="http://schemas.microsoft.com/office/powerpoint/2010/main" val="275031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a few examples, but well written code is full of design patterns, and keeping them in mind while writing an application can save you a lot of time and headaches later on, when it comes to maintaining or extending functionality. </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19</a:t>
            </a:fld>
            <a:endParaRPr lang="en-BE"/>
          </a:p>
        </p:txBody>
      </p:sp>
    </p:spTree>
    <p:extLst>
      <p:ext uri="{BB962C8B-B14F-4D97-AF65-F5344CB8AC3E}">
        <p14:creationId xmlns:p14="http://schemas.microsoft.com/office/powerpoint/2010/main" val="247612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0" dirty="0">
                <a:solidFill>
                  <a:srgbClr val="BFBDBA"/>
                </a:solidFill>
                <a:effectLst/>
                <a:highlight>
                  <a:srgbClr val="313233"/>
                </a:highlight>
                <a:latin typeface="Söhne"/>
              </a:rPr>
              <a:t>Christopher Alexander, a British-American architect, studied the architecture of various cultures and observed that similar problems were often solved using a finite set of reusable solutions. </a:t>
            </a:r>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2</a:t>
            </a:fld>
            <a:endParaRPr lang="en-BE"/>
          </a:p>
        </p:txBody>
      </p:sp>
    </p:spTree>
    <p:extLst>
      <p:ext uri="{BB962C8B-B14F-4D97-AF65-F5344CB8AC3E}">
        <p14:creationId xmlns:p14="http://schemas.microsoft.com/office/powerpoint/2010/main" val="213870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20</a:t>
            </a:fld>
            <a:endParaRPr lang="en-BE"/>
          </a:p>
        </p:txBody>
      </p:sp>
    </p:spTree>
    <p:extLst>
      <p:ext uri="{BB962C8B-B14F-4D97-AF65-F5344CB8AC3E}">
        <p14:creationId xmlns:p14="http://schemas.microsoft.com/office/powerpoint/2010/main" val="272567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FBDBA"/>
                </a:solidFill>
                <a:effectLst/>
                <a:highlight>
                  <a:srgbClr val="313233"/>
                </a:highlight>
                <a:latin typeface="Söhne"/>
              </a:rPr>
              <a:t>For instance, he noticed that children need spaces they can claim as their own, where they feel safe and inspired. He defined the common solution to this problem as a design pattern. This pattern suggests creating small "caves" for children to play in across the house, school or neighbourhood, tucked away in natural leftover spaces like under stairs.</a:t>
            </a:r>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3</a:t>
            </a:fld>
            <a:endParaRPr lang="en-BE"/>
          </a:p>
        </p:txBody>
      </p:sp>
    </p:spTree>
    <p:extLst>
      <p:ext uri="{BB962C8B-B14F-4D97-AF65-F5344CB8AC3E}">
        <p14:creationId xmlns:p14="http://schemas.microsoft.com/office/powerpoint/2010/main" val="129461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FBDBA"/>
                </a:solidFill>
                <a:effectLst/>
                <a:highlight>
                  <a:srgbClr val="313233"/>
                </a:highlight>
                <a:latin typeface="Söhne"/>
              </a:rPr>
              <a:t>In his 1977 book “A pattern language”, </a:t>
            </a:r>
            <a:r>
              <a:rPr lang="en-GB" sz="1200" b="0" i="0" dirty="0">
                <a:solidFill>
                  <a:srgbClr val="BFBDBA"/>
                </a:solidFill>
                <a:effectLst/>
                <a:highlight>
                  <a:srgbClr val="313233"/>
                </a:highlight>
                <a:latin typeface="Söhne"/>
              </a:rPr>
              <a:t>Christopher Alexander </a:t>
            </a:r>
            <a:r>
              <a:rPr lang="en-GB" b="0" i="0" dirty="0">
                <a:solidFill>
                  <a:srgbClr val="BFBDBA"/>
                </a:solidFill>
                <a:effectLst/>
                <a:highlight>
                  <a:srgbClr val="313233"/>
                </a:highlight>
                <a:latin typeface="Söhne"/>
              </a:rPr>
              <a:t>proposes a language </a:t>
            </a:r>
            <a:r>
              <a:rPr lang="en-GB" b="0" i="0" dirty="0" err="1">
                <a:solidFill>
                  <a:srgbClr val="BFBDBA"/>
                </a:solidFill>
                <a:effectLst/>
                <a:highlight>
                  <a:srgbClr val="313233"/>
                </a:highlight>
                <a:latin typeface="Söhne"/>
              </a:rPr>
              <a:t>centered</a:t>
            </a:r>
            <a:r>
              <a:rPr lang="en-GB" b="0" i="0" dirty="0">
                <a:solidFill>
                  <a:srgbClr val="BFBDBA"/>
                </a:solidFill>
                <a:effectLst/>
                <a:highlight>
                  <a:srgbClr val="313233"/>
                </a:highlight>
                <a:latin typeface="Söhne"/>
              </a:rPr>
              <a:t> around these patterns, timeless solutions to architectural problems across different cultures</a:t>
            </a:r>
          </a:p>
          <a:p>
            <a:endParaRPr lang="en-GB" b="0" i="0" dirty="0">
              <a:solidFill>
                <a:srgbClr val="BFBDBA"/>
              </a:solidFill>
              <a:effectLst/>
              <a:highlight>
                <a:srgbClr val="313233"/>
              </a:highlight>
              <a:latin typeface="Söhne"/>
            </a:endParaRPr>
          </a:p>
          <a:p>
            <a:endParaRPr lang="en-GB" b="0" i="0" dirty="0">
              <a:solidFill>
                <a:srgbClr val="BFBDBA"/>
              </a:solidFill>
              <a:effectLst/>
              <a:highlight>
                <a:srgbClr val="313233"/>
              </a:highlight>
              <a:latin typeface="Söhne"/>
            </a:endParaRPr>
          </a:p>
          <a:p>
            <a:endParaRPr lang="en-GB" b="0" i="0" dirty="0">
              <a:solidFill>
                <a:srgbClr val="BFBDBA"/>
              </a:solidFill>
              <a:effectLst/>
              <a:highlight>
                <a:srgbClr val="313233"/>
              </a:highlight>
              <a:latin typeface="Söhne"/>
            </a:endParaRPr>
          </a:p>
        </p:txBody>
      </p:sp>
      <p:sp>
        <p:nvSpPr>
          <p:cNvPr id="4" name="Slide Number Placeholder 3"/>
          <p:cNvSpPr>
            <a:spLocks noGrp="1"/>
          </p:cNvSpPr>
          <p:nvPr>
            <p:ph type="sldNum" sz="quarter" idx="5"/>
          </p:nvPr>
        </p:nvSpPr>
        <p:spPr/>
        <p:txBody>
          <a:bodyPr/>
          <a:lstStyle/>
          <a:p>
            <a:fld id="{493537C9-6FEE-4721-97B1-838291323A4B}" type="slidenum">
              <a:rPr lang="en-BE" smtClean="0"/>
              <a:t>4</a:t>
            </a:fld>
            <a:endParaRPr lang="en-BE"/>
          </a:p>
        </p:txBody>
      </p:sp>
    </p:spTree>
    <p:extLst>
      <p:ext uri="{BB962C8B-B14F-4D97-AF65-F5344CB8AC3E}">
        <p14:creationId xmlns:p14="http://schemas.microsoft.com/office/powerpoint/2010/main" val="5651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Fast forward to 1995, a landmark year for software engineering. Four visionaries—Erich Gamma, Richard Helm, Ralph Johnson, and John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Vlissides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Also known as ‘the Gang of Four’ —crafted a masterpiece: 'Design Patterns: Elements of Reusable Object-Oriented Software.' This book brought the concept of design patterns into the digital age. Drawing inspiration from Alexander's work in architecture, they observed how software development teams faced similar challenges. Just as a blueprint guides an architect, these design patterns became the blueprint for software engineers, guiding them through the complexities of code.</a:t>
            </a: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5</a:t>
            </a:fld>
            <a:endParaRPr lang="en-BE"/>
          </a:p>
        </p:txBody>
      </p:sp>
    </p:spTree>
    <p:extLst>
      <p:ext uri="{BB962C8B-B14F-4D97-AF65-F5344CB8AC3E}">
        <p14:creationId xmlns:p14="http://schemas.microsoft.com/office/powerpoint/2010/main" val="4149150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But what exactly is a design pattern? Imagine it as a roadmap</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for </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structures of</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programming code</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These are tried-and-tested solutions to common programming problems, offering a clear path through the maze of software development. From </a:t>
            </a:r>
            <a:r>
              <a:rPr lang="en-GB"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class composition to object </a:t>
            </a:r>
            <a:r>
              <a:rPr lang="nl-BE" sz="2800" b="0" i="0" dirty="0" err="1">
                <a:solidFill>
                  <a:srgbClr val="BFBDBA"/>
                </a:solidFill>
                <a:effectLst/>
                <a:highlight>
                  <a:srgbClr val="313233"/>
                </a:highlight>
                <a:latin typeface="Söhne"/>
              </a:rPr>
              <a:t>hierarchies</a:t>
            </a:r>
            <a:r>
              <a:rPr lang="en-BE"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design patterns in languages like C# provide a framework for developers to create more readable, maintainable, and efficient code.</a:t>
            </a:r>
            <a:endParaRPr lang="en-BE"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BE" b="0" dirty="0"/>
          </a:p>
        </p:txBody>
      </p:sp>
      <p:sp>
        <p:nvSpPr>
          <p:cNvPr id="4" name="Slide Number Placeholder 3"/>
          <p:cNvSpPr>
            <a:spLocks noGrp="1"/>
          </p:cNvSpPr>
          <p:nvPr>
            <p:ph type="sldNum" sz="quarter" idx="5"/>
          </p:nvPr>
        </p:nvSpPr>
        <p:spPr/>
        <p:txBody>
          <a:bodyPr/>
          <a:lstStyle/>
          <a:p>
            <a:fld id="{493537C9-6FEE-4721-97B1-838291323A4B}" type="slidenum">
              <a:rPr lang="en-BE" smtClean="0"/>
              <a:t>6</a:t>
            </a:fld>
            <a:endParaRPr lang="en-BE"/>
          </a:p>
        </p:txBody>
      </p:sp>
    </p:spTree>
    <p:extLst>
      <p:ext uri="{BB962C8B-B14F-4D97-AF65-F5344CB8AC3E}">
        <p14:creationId xmlns:p14="http://schemas.microsoft.com/office/powerpoint/2010/main" val="148857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Hello, I'm Kjell Coppin, a passionate software engineer with a focus on .NET development. Today, in this TED talk, I aim to empower fellow developers by sharing insights on writing cleaner</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code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trough design patterns.</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7</a:t>
            </a:fld>
            <a:endParaRPr lang="en-BE"/>
          </a:p>
        </p:txBody>
      </p:sp>
    </p:spTree>
    <p:extLst>
      <p:ext uri="{BB962C8B-B14F-4D97-AF65-F5344CB8AC3E}">
        <p14:creationId xmlns:p14="http://schemas.microsoft.com/office/powerpoint/2010/main" val="196903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In the famous book written by the Gang of four, 3 types of design patterns are talked about.</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Creational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These patterns focus on the process of object creation, providing mechanisms for creating objects in a manner suitable for a given situation. Examples include Factory Method, Abstract Factory, Singleton, Builder, and Prototype patterns.</a:t>
            </a:r>
          </a:p>
          <a:p>
            <a:pPr>
              <a:lnSpc>
                <a:spcPct val="115000"/>
              </a:lnSpc>
              <a:spcAft>
                <a:spcPts val="800"/>
              </a:spcAft>
            </a:pPr>
            <a:r>
              <a:rPr lang="en-BE" sz="1800" b="1" kern="100" dirty="0">
                <a:effectLst/>
                <a:latin typeface="Aptos" panose="020B0004020202020204" pitchFamily="34" charset="0"/>
                <a:ea typeface="Aptos" panose="020B0004020202020204" pitchFamily="34" charset="0"/>
                <a:cs typeface="Times New Roman" panose="02020603050405020304" pitchFamily="18" charset="0"/>
              </a:rPr>
              <a:t>Structural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Structural patterns deal with the composition of classes or objects to form larger structures. They help ensure that if one part of a system changes, the entire system doesn't need to do so. Examples include Adapter, Decorator, Proxy, Composite, and Facade patterns.</a:t>
            </a:r>
          </a:p>
          <a:p>
            <a:pPr>
              <a:lnSpc>
                <a:spcPct val="115000"/>
              </a:lnSpc>
              <a:spcAft>
                <a:spcPts val="800"/>
              </a:spcAft>
            </a:pPr>
            <a:r>
              <a:rPr lang="en-BE" sz="1800" b="1"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b="1" kern="100" dirty="0">
                <a:effectLst/>
                <a:latin typeface="Aptos" panose="020B0004020202020204" pitchFamily="34" charset="0"/>
                <a:ea typeface="Aptos" panose="020B0004020202020204" pitchFamily="34" charset="0"/>
                <a:cs typeface="Times New Roman" panose="02020603050405020304" pitchFamily="18" charset="0"/>
              </a:rPr>
              <a:t> Patterns</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Behavioral</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patterns are concerned with communication between objects, focusing on how objects distribute responsibilities and duties among themselves. Examples include Observer, Strategy, Command, Iterator, and State patterns.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I think the best way to show the effectiveness of design patterns, is by seeing them in action in a real world application. </a:t>
            </a: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8</a:t>
            </a:fld>
            <a:endParaRPr lang="en-BE"/>
          </a:p>
        </p:txBody>
      </p:sp>
    </p:spTree>
    <p:extLst>
      <p:ext uri="{BB962C8B-B14F-4D97-AF65-F5344CB8AC3E}">
        <p14:creationId xmlns:p14="http://schemas.microsoft.com/office/powerpoint/2010/main" val="285358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BE" sz="1800" kern="100" dirty="0">
                <a:effectLst/>
                <a:latin typeface="Aptos" panose="020B0004020202020204" pitchFamily="34" charset="0"/>
                <a:ea typeface="Aptos" panose="020B0004020202020204" pitchFamily="34" charset="0"/>
                <a:cs typeface="Times New Roman" panose="02020603050405020304" pitchFamily="18" charset="0"/>
              </a:rPr>
              <a:t>Since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did my internship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a:t>
            </a: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will use their codebase to show you how some of these design patterns are used</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endParaRPr lang="en-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BE" sz="1800" kern="100" dirty="0" err="1">
                <a:effectLst/>
                <a:latin typeface="Aptos" panose="020B0004020202020204" pitchFamily="34" charset="0"/>
                <a:ea typeface="Aptos" panose="020B0004020202020204" pitchFamily="34" charset="0"/>
                <a:cs typeface="Times New Roman" panose="02020603050405020304" pitchFamily="18" charset="0"/>
              </a:rPr>
              <a:t>Bestmix</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 recipe management is a software that allows </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nutrition companies </a:t>
            </a:r>
            <a:r>
              <a:rPr lang="en-BE" sz="1800" kern="100" dirty="0">
                <a:effectLst/>
                <a:latin typeface="Aptos" panose="020B0004020202020204" pitchFamily="34" charset="0"/>
                <a:ea typeface="Aptos" panose="020B0004020202020204" pitchFamily="34" charset="0"/>
                <a:cs typeface="Times New Roman" panose="02020603050405020304" pitchFamily="18" charset="0"/>
              </a:rPr>
              <a:t>to accurately manage recipes and generate product specifications. </a:t>
            </a:r>
          </a:p>
          <a:p>
            <a:endParaRPr lang="en-BE" dirty="0"/>
          </a:p>
        </p:txBody>
      </p:sp>
      <p:sp>
        <p:nvSpPr>
          <p:cNvPr id="4" name="Slide Number Placeholder 3"/>
          <p:cNvSpPr>
            <a:spLocks noGrp="1"/>
          </p:cNvSpPr>
          <p:nvPr>
            <p:ph type="sldNum" sz="quarter" idx="5"/>
          </p:nvPr>
        </p:nvSpPr>
        <p:spPr/>
        <p:txBody>
          <a:bodyPr/>
          <a:lstStyle/>
          <a:p>
            <a:fld id="{493537C9-6FEE-4721-97B1-838291323A4B}" type="slidenum">
              <a:rPr lang="en-BE" smtClean="0"/>
              <a:t>9</a:t>
            </a:fld>
            <a:endParaRPr lang="en-BE"/>
          </a:p>
        </p:txBody>
      </p:sp>
    </p:spTree>
    <p:extLst>
      <p:ext uri="{BB962C8B-B14F-4D97-AF65-F5344CB8AC3E}">
        <p14:creationId xmlns:p14="http://schemas.microsoft.com/office/powerpoint/2010/main" val="305768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37172-0F42-4FC2-BC82-DCA0B150577F}" type="datetime8">
              <a:rPr lang="en-BE" smtClean="0"/>
              <a:t>19/05/2024 11:10</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109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0B433-A72D-48C9-9DEC-026C587E648B}" type="datetime8">
              <a:rPr lang="en-BE" smtClean="0"/>
              <a:t>19/05/2024 11:10</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9105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015826-1B0B-446E-93C0-1F17F4138520}" type="datetime8">
              <a:rPr lang="en-BE" smtClean="0"/>
              <a:t>19/05/2024 11:10</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357901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2E0E17-AF73-4E7D-B8C6-E18D44302E34}" type="datetime8">
              <a:rPr lang="en-BE" smtClean="0"/>
              <a:t>19/05/2024 11:10</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33279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D34CF-0C11-4AAB-B8B4-56801FC17C42}" type="datetime8">
              <a:rPr lang="en-BE" smtClean="0"/>
              <a:t>19/05/2024 11:10</a:t>
            </a:fld>
            <a:endParaRPr lang="en-BE"/>
          </a:p>
        </p:txBody>
      </p:sp>
      <p:sp>
        <p:nvSpPr>
          <p:cNvPr id="5" name="Footer Placeholder 4"/>
          <p:cNvSpPr>
            <a:spLocks noGrp="1"/>
          </p:cNvSpPr>
          <p:nvPr>
            <p:ph type="ftr" sz="quarter" idx="11"/>
          </p:nvPr>
        </p:nvSpPr>
        <p:spPr/>
        <p:txBody>
          <a:bodyPr/>
          <a:lstStyle/>
          <a:p>
            <a:r>
              <a:rPr lang="nl-BE"/>
              <a:t>Kjell Coppin - Howest 2024</a:t>
            </a:r>
            <a:endParaRPr lang="en-BE"/>
          </a:p>
        </p:txBody>
      </p:sp>
      <p:sp>
        <p:nvSpPr>
          <p:cNvPr id="6" name="Slide Number Placeholder 5"/>
          <p:cNvSpPr>
            <a:spLocks noGrp="1"/>
          </p:cNvSpPr>
          <p:nvPr>
            <p:ph type="sldNum" sz="quarter" idx="12"/>
          </p:nvPr>
        </p:nvSpPr>
        <p:spPr/>
        <p:txBody>
          <a:bodyPr/>
          <a:lstStyle/>
          <a:p>
            <a:fld id="{759056FD-2F8F-45EB-9342-67C3C10ED5E3}" type="slidenum">
              <a:rPr lang="en-BE" smtClean="0"/>
              <a:t>‹#›</a:t>
            </a:fld>
            <a:endParaRPr lang="en-BE"/>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248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426DE7-D754-4937-9D94-B112A309D33E}" type="datetime8">
              <a:rPr lang="en-BE" smtClean="0"/>
              <a:t>19/05/2024 11:10</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30284095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E7A2FA-A983-4BFF-A5F0-5B67B74602D5}" type="datetime8">
              <a:rPr lang="en-BE" smtClean="0"/>
              <a:t>19/05/2024 11:10</a:t>
            </a:fld>
            <a:endParaRPr lang="en-BE"/>
          </a:p>
        </p:txBody>
      </p:sp>
      <p:sp>
        <p:nvSpPr>
          <p:cNvPr id="8" name="Footer Placeholder 7"/>
          <p:cNvSpPr>
            <a:spLocks noGrp="1"/>
          </p:cNvSpPr>
          <p:nvPr>
            <p:ph type="ftr" sz="quarter" idx="11"/>
          </p:nvPr>
        </p:nvSpPr>
        <p:spPr/>
        <p:txBody>
          <a:body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172858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5D035-6841-4708-A561-EB805DA659A0}" type="datetime8">
              <a:rPr lang="en-BE" smtClean="0"/>
              <a:t>19/05/2024 11:10</a:t>
            </a:fld>
            <a:endParaRPr lang="en-BE"/>
          </a:p>
        </p:txBody>
      </p:sp>
      <p:sp>
        <p:nvSpPr>
          <p:cNvPr id="4" name="Footer Placeholder 3"/>
          <p:cNvSpPr>
            <a:spLocks noGrp="1"/>
          </p:cNvSpPr>
          <p:nvPr>
            <p:ph type="ftr" sz="quarter" idx="11"/>
          </p:nvPr>
        </p:nvSpPr>
        <p:spPr/>
        <p:txBody>
          <a:bodyPr/>
          <a:lstStyle/>
          <a:p>
            <a:r>
              <a:rPr lang="nl-BE"/>
              <a:t>Kjell Coppin - Howest 2024</a:t>
            </a:r>
            <a:endParaRPr lang="en-BE"/>
          </a:p>
        </p:txBody>
      </p:sp>
      <p:sp>
        <p:nvSpPr>
          <p:cNvPr id="5" name="Slide Number Placeholder 4"/>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2045782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97BDF-1D6B-45A2-9237-FC723BEA83D1}" type="datetime8">
              <a:rPr lang="en-BE" smtClean="0"/>
              <a:t>19/05/2024 11:10</a:t>
            </a:fld>
            <a:endParaRPr lang="en-BE"/>
          </a:p>
        </p:txBody>
      </p:sp>
      <p:sp>
        <p:nvSpPr>
          <p:cNvPr id="8" name="Footer Placeholder 7"/>
          <p:cNvSpPr>
            <a:spLocks noGrp="1"/>
          </p:cNvSpPr>
          <p:nvPr>
            <p:ph type="ftr" sz="quarter" idx="11"/>
          </p:nvPr>
        </p:nvSpPr>
        <p:spPr/>
        <p:txBody>
          <a:bodyPr/>
          <a:lstStyle>
            <a:lvl1pPr>
              <a:defRPr>
                <a:solidFill>
                  <a:srgbClr val="FFFFFF"/>
                </a:solidFill>
              </a:defRPr>
            </a:lvl1pPr>
          </a:lstStyle>
          <a:p>
            <a:r>
              <a:rPr lang="nl-BE"/>
              <a:t>Kjell Coppin - Howest 2024</a:t>
            </a:r>
            <a:endParaRPr lang="en-BE"/>
          </a:p>
        </p:txBody>
      </p:sp>
      <p:sp>
        <p:nvSpPr>
          <p:cNvPr id="9" name="Slide Number Placeholder 8"/>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7177497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55797CB-5716-4DD2-842A-2C235A853368}" type="datetime8">
              <a:rPr lang="en-BE" smtClean="0"/>
              <a:t>19/05/2024 11:10</a:t>
            </a:fld>
            <a:endParaRPr lang="en-BE"/>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nl-BE"/>
              <a:t>Kjell Coppin - Howest 2024</a:t>
            </a:r>
            <a:endParaRPr lang="en-B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9056FD-2F8F-45EB-9342-67C3C10ED5E3}" type="slidenum">
              <a:rPr lang="en-BE" smtClean="0"/>
              <a:t>‹#›</a:t>
            </a:fld>
            <a:endParaRPr lang="en-BE"/>
          </a:p>
        </p:txBody>
      </p:sp>
    </p:spTree>
    <p:extLst>
      <p:ext uri="{BB962C8B-B14F-4D97-AF65-F5344CB8AC3E}">
        <p14:creationId xmlns:p14="http://schemas.microsoft.com/office/powerpoint/2010/main" val="10432311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B7A63-6F52-48B6-A759-E1E7B73F705B}" type="datetime8">
              <a:rPr lang="en-BE" smtClean="0"/>
              <a:t>19/05/2024 11:10</a:t>
            </a:fld>
            <a:endParaRPr lang="en-BE"/>
          </a:p>
        </p:txBody>
      </p:sp>
      <p:sp>
        <p:nvSpPr>
          <p:cNvPr id="6" name="Footer Placeholder 5"/>
          <p:cNvSpPr>
            <a:spLocks noGrp="1"/>
          </p:cNvSpPr>
          <p:nvPr>
            <p:ph type="ftr" sz="quarter" idx="11"/>
          </p:nvPr>
        </p:nvSpPr>
        <p:spPr/>
        <p:txBody>
          <a:bodyPr/>
          <a:lstStyle/>
          <a:p>
            <a:r>
              <a:rPr lang="nl-BE"/>
              <a:t>Kjell Coppin - Howest 2024</a:t>
            </a:r>
            <a:endParaRPr lang="en-BE"/>
          </a:p>
        </p:txBody>
      </p:sp>
      <p:sp>
        <p:nvSpPr>
          <p:cNvPr id="7" name="Slide Number Placeholder 6"/>
          <p:cNvSpPr>
            <a:spLocks noGrp="1"/>
          </p:cNvSpPr>
          <p:nvPr>
            <p:ph type="sldNum" sz="quarter" idx="12"/>
          </p:nvPr>
        </p:nvSpPr>
        <p:spPr/>
        <p:txBody>
          <a:bodyPr/>
          <a:lstStyle/>
          <a:p>
            <a:fld id="{759056FD-2F8F-45EB-9342-67C3C10ED5E3}" type="slidenum">
              <a:rPr lang="en-BE" smtClean="0"/>
              <a:t>‹#›</a:t>
            </a:fld>
            <a:endParaRPr lang="en-BE"/>
          </a:p>
        </p:txBody>
      </p:sp>
    </p:spTree>
    <p:extLst>
      <p:ext uri="{BB962C8B-B14F-4D97-AF65-F5344CB8AC3E}">
        <p14:creationId xmlns:p14="http://schemas.microsoft.com/office/powerpoint/2010/main" val="1401018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A98B3E-75E6-4B4D-820F-F00E4BAEF1DF}" type="datetime8">
              <a:rPr lang="en-BE" smtClean="0"/>
              <a:t>19/05/2024 11:10</a:t>
            </a:fld>
            <a:endParaRPr lang="en-BE"/>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nl-BE"/>
              <a:t>Kjell Coppin - Howest 2024</a:t>
            </a:r>
            <a:endParaRPr lang="en-BE"/>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9056FD-2F8F-45EB-9342-67C3C10ED5E3}" type="slidenum">
              <a:rPr lang="en-BE" smtClean="0"/>
              <a:t>‹#›</a:t>
            </a:fld>
            <a:endParaRPr lang="en-BE"/>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14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refactoring.guru/design-patterns/observ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lipartspub.com/search/chess-clipart-transparent-backgroun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6AD-39EC-6A26-4D82-8C0EE0D725AD}"/>
              </a:ext>
            </a:extLst>
          </p:cNvPr>
          <p:cNvSpPr>
            <a:spLocks noGrp="1"/>
          </p:cNvSpPr>
          <p:nvPr>
            <p:ph type="ctrTitle"/>
          </p:nvPr>
        </p:nvSpPr>
        <p:spPr/>
        <p:txBody>
          <a:bodyPr/>
          <a:lstStyle/>
          <a:p>
            <a:pPr algn="ctr"/>
            <a:r>
              <a:rPr lang="en-GB" dirty="0"/>
              <a:t>Design Patterns in </a:t>
            </a:r>
            <a:r>
              <a:rPr lang="en-GB" dirty="0" err="1"/>
              <a:t>.Net</a:t>
            </a:r>
            <a:endParaRPr lang="en-BE" dirty="0"/>
          </a:p>
        </p:txBody>
      </p:sp>
      <p:sp>
        <p:nvSpPr>
          <p:cNvPr id="3" name="Subtitle 2">
            <a:extLst>
              <a:ext uri="{FF2B5EF4-FFF2-40B4-BE49-F238E27FC236}">
                <a16:creationId xmlns:a16="http://schemas.microsoft.com/office/drawing/2014/main" id="{DD39F69A-D36B-1B05-09D6-D7E33DCB6D4B}"/>
              </a:ext>
            </a:extLst>
          </p:cNvPr>
          <p:cNvSpPr>
            <a:spLocks noGrp="1"/>
          </p:cNvSpPr>
          <p:nvPr>
            <p:ph type="subTitle" idx="1"/>
          </p:nvPr>
        </p:nvSpPr>
        <p:spPr/>
        <p:txBody>
          <a:bodyPr/>
          <a:lstStyle/>
          <a:p>
            <a:pPr algn="ctr"/>
            <a:r>
              <a:rPr lang="en-GB" dirty="0"/>
              <a:t>Real world use of design patterns in </a:t>
            </a:r>
            <a:r>
              <a:rPr lang="en-GB" dirty="0" err="1"/>
              <a:t>.Net</a:t>
            </a:r>
            <a:r>
              <a:rPr lang="en-GB" dirty="0"/>
              <a:t> applications</a:t>
            </a:r>
            <a:endParaRPr lang="en-BE" dirty="0"/>
          </a:p>
        </p:txBody>
      </p:sp>
      <p:sp>
        <p:nvSpPr>
          <p:cNvPr id="6" name="Footer Placeholder 5">
            <a:extLst>
              <a:ext uri="{FF2B5EF4-FFF2-40B4-BE49-F238E27FC236}">
                <a16:creationId xmlns:a16="http://schemas.microsoft.com/office/drawing/2014/main" id="{DB88EF51-C672-C785-7C96-9E5BD13690E7}"/>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3614460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3612-EADF-BD01-9DEC-5F3F7344C5B3}"/>
              </a:ext>
            </a:extLst>
          </p:cNvPr>
          <p:cNvSpPr>
            <a:spLocks noGrp="1"/>
          </p:cNvSpPr>
          <p:nvPr>
            <p:ph type="title"/>
          </p:nvPr>
        </p:nvSpPr>
        <p:spPr/>
        <p:txBody>
          <a:bodyPr/>
          <a:lstStyle/>
          <a:p>
            <a:r>
              <a:rPr lang="en-GB" dirty="0"/>
              <a:t>Observer pattern</a:t>
            </a:r>
            <a:endParaRPr lang="en-BE" dirty="0"/>
          </a:p>
        </p:txBody>
      </p:sp>
      <p:sp>
        <p:nvSpPr>
          <p:cNvPr id="4" name="Footer Placeholder 3">
            <a:extLst>
              <a:ext uri="{FF2B5EF4-FFF2-40B4-BE49-F238E27FC236}">
                <a16:creationId xmlns:a16="http://schemas.microsoft.com/office/drawing/2014/main" id="{24866378-BF99-A17E-0860-35DACD1ACAD5}"/>
              </a:ext>
            </a:extLst>
          </p:cNvPr>
          <p:cNvSpPr>
            <a:spLocks noGrp="1"/>
          </p:cNvSpPr>
          <p:nvPr>
            <p:ph type="ftr" sz="quarter" idx="11"/>
          </p:nvPr>
        </p:nvSpPr>
        <p:spPr/>
        <p:txBody>
          <a:bodyPr/>
          <a:lstStyle/>
          <a:p>
            <a:r>
              <a:rPr lang="nl-BE"/>
              <a:t>Kjell Coppin - Howest 2024</a:t>
            </a:r>
            <a:endParaRPr lang="en-BE"/>
          </a:p>
        </p:txBody>
      </p:sp>
      <p:pic>
        <p:nvPicPr>
          <p:cNvPr id="1026" name="Picture 2" descr="Observer Design Pattern">
            <a:extLst>
              <a:ext uri="{FF2B5EF4-FFF2-40B4-BE49-F238E27FC236}">
                <a16:creationId xmlns:a16="http://schemas.microsoft.com/office/drawing/2014/main" id="{281987E9-F3CB-AF4A-A65C-8BBF80FB473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20932" y="1929098"/>
            <a:ext cx="6942318" cy="433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99FDC6-6F62-42CF-83CB-35E0D3464BB7}"/>
              </a:ext>
            </a:extLst>
          </p:cNvPr>
          <p:cNvSpPr txBox="1">
            <a:spLocks noGrp="1" noRot="1" noMove="1" noResize="1" noEditPoints="1" noAdjustHandles="1" noChangeArrowheads="1" noChangeShapeType="1"/>
          </p:cNvSpPr>
          <p:nvPr/>
        </p:nvSpPr>
        <p:spPr>
          <a:xfrm>
            <a:off x="8986713" y="6012026"/>
            <a:ext cx="684355" cy="276999"/>
          </a:xfrm>
          <a:prstGeom prst="rect">
            <a:avLst/>
          </a:prstGeom>
          <a:noFill/>
        </p:spPr>
        <p:txBody>
          <a:bodyPr wrap="none" rtlCol="0">
            <a:spAutoFit/>
          </a:bodyPr>
          <a:lstStyle/>
          <a:p>
            <a:r>
              <a:rPr lang="en-GB" sz="1200" dirty="0"/>
              <a:t>Figure 1</a:t>
            </a:r>
            <a:endParaRPr lang="en-BE" sz="1200" dirty="0"/>
          </a:p>
        </p:txBody>
      </p:sp>
    </p:spTree>
    <p:extLst>
      <p:ext uri="{BB962C8B-B14F-4D97-AF65-F5344CB8AC3E}">
        <p14:creationId xmlns:p14="http://schemas.microsoft.com/office/powerpoint/2010/main" val="41525542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F-72CF-E690-3C99-9B004C6B9CD0}"/>
              </a:ext>
            </a:extLst>
          </p:cNvPr>
          <p:cNvSpPr>
            <a:spLocks noGrp="1"/>
          </p:cNvSpPr>
          <p:nvPr>
            <p:ph type="title"/>
          </p:nvPr>
        </p:nvSpPr>
        <p:spPr/>
        <p:txBody>
          <a:bodyPr/>
          <a:lstStyle/>
          <a:p>
            <a:r>
              <a:rPr lang="en-GB" dirty="0" err="1"/>
              <a:t>Validator.cs</a:t>
            </a:r>
            <a:endParaRPr lang="en-BE" dirty="0"/>
          </a:p>
        </p:txBody>
      </p:sp>
      <p:sp>
        <p:nvSpPr>
          <p:cNvPr id="4" name="Footer Placeholder 3">
            <a:extLst>
              <a:ext uri="{FF2B5EF4-FFF2-40B4-BE49-F238E27FC236}">
                <a16:creationId xmlns:a16="http://schemas.microsoft.com/office/drawing/2014/main" id="{7B1A4112-876E-45F4-A5AF-38990B60FFF8}"/>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3B1DD5FE-3B04-1174-9980-CA068F2FD4DB}"/>
              </a:ext>
            </a:extLst>
          </p:cNvPr>
          <p:cNvPicPr>
            <a:picLocks noChangeAspect="1"/>
          </p:cNvPicPr>
          <p:nvPr/>
        </p:nvPicPr>
        <p:blipFill>
          <a:blip r:embed="rId3"/>
          <a:stretch>
            <a:fillRect/>
          </a:stretch>
        </p:blipFill>
        <p:spPr>
          <a:xfrm>
            <a:off x="1569519" y="2178296"/>
            <a:ext cx="8692898" cy="459826"/>
          </a:xfrm>
          <a:prstGeom prst="rect">
            <a:avLst/>
          </a:prstGeom>
        </p:spPr>
      </p:pic>
      <p:pic>
        <p:nvPicPr>
          <p:cNvPr id="10" name="Picture 9">
            <a:extLst>
              <a:ext uri="{FF2B5EF4-FFF2-40B4-BE49-F238E27FC236}">
                <a16:creationId xmlns:a16="http://schemas.microsoft.com/office/drawing/2014/main" id="{0AD9DF38-884C-9B60-5E7B-1012D30C9B3E}"/>
              </a:ext>
            </a:extLst>
          </p:cNvPr>
          <p:cNvPicPr>
            <a:picLocks noChangeAspect="1"/>
          </p:cNvPicPr>
          <p:nvPr/>
        </p:nvPicPr>
        <p:blipFill>
          <a:blip r:embed="rId4"/>
          <a:stretch>
            <a:fillRect/>
          </a:stretch>
        </p:blipFill>
        <p:spPr>
          <a:xfrm>
            <a:off x="1569519" y="4352644"/>
            <a:ext cx="5711062" cy="1316264"/>
          </a:xfrm>
          <a:prstGeom prst="rect">
            <a:avLst/>
          </a:prstGeom>
        </p:spPr>
      </p:pic>
      <p:pic>
        <p:nvPicPr>
          <p:cNvPr id="12" name="Picture 11">
            <a:extLst>
              <a:ext uri="{FF2B5EF4-FFF2-40B4-BE49-F238E27FC236}">
                <a16:creationId xmlns:a16="http://schemas.microsoft.com/office/drawing/2014/main" id="{CE727175-26EF-5C93-DC3C-F3B101758B5E}"/>
              </a:ext>
            </a:extLst>
          </p:cNvPr>
          <p:cNvPicPr>
            <a:picLocks noChangeAspect="1"/>
          </p:cNvPicPr>
          <p:nvPr/>
        </p:nvPicPr>
        <p:blipFill>
          <a:blip r:embed="rId5"/>
          <a:stretch>
            <a:fillRect/>
          </a:stretch>
        </p:blipFill>
        <p:spPr>
          <a:xfrm>
            <a:off x="1569519" y="2770868"/>
            <a:ext cx="4814749" cy="1316263"/>
          </a:xfrm>
          <a:prstGeom prst="rect">
            <a:avLst/>
          </a:prstGeom>
        </p:spPr>
      </p:pic>
    </p:spTree>
    <p:extLst>
      <p:ext uri="{BB962C8B-B14F-4D97-AF65-F5344CB8AC3E}">
        <p14:creationId xmlns:p14="http://schemas.microsoft.com/office/powerpoint/2010/main" val="598806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5111-DC93-21D7-F0CF-473DAF92EB08}"/>
              </a:ext>
            </a:extLst>
          </p:cNvPr>
          <p:cNvSpPr>
            <a:spLocks noGrp="1"/>
          </p:cNvSpPr>
          <p:nvPr>
            <p:ph type="title"/>
          </p:nvPr>
        </p:nvSpPr>
        <p:spPr/>
        <p:txBody>
          <a:bodyPr/>
          <a:lstStyle/>
          <a:p>
            <a:r>
              <a:rPr lang="en-GB" dirty="0" err="1"/>
              <a:t>ChangeMultipleEntitiesViewModel</a:t>
            </a:r>
            <a:endParaRPr lang="en-BE" dirty="0"/>
          </a:p>
        </p:txBody>
      </p:sp>
      <p:sp>
        <p:nvSpPr>
          <p:cNvPr id="4" name="Footer Placeholder 3">
            <a:extLst>
              <a:ext uri="{FF2B5EF4-FFF2-40B4-BE49-F238E27FC236}">
                <a16:creationId xmlns:a16="http://schemas.microsoft.com/office/drawing/2014/main" id="{7DA35699-5687-F31B-B252-01C89F4C0239}"/>
              </a:ext>
            </a:extLst>
          </p:cNvPr>
          <p:cNvSpPr>
            <a:spLocks noGrp="1"/>
          </p:cNvSpPr>
          <p:nvPr>
            <p:ph type="ftr" sz="quarter" idx="11"/>
          </p:nvPr>
        </p:nvSpPr>
        <p:spPr/>
        <p:txBody>
          <a:bodyPr/>
          <a:lstStyle/>
          <a:p>
            <a:r>
              <a:rPr lang="nl-BE"/>
              <a:t>Kjell Coppin - Howest 2024</a:t>
            </a:r>
            <a:endParaRPr lang="en-BE"/>
          </a:p>
        </p:txBody>
      </p:sp>
      <p:pic>
        <p:nvPicPr>
          <p:cNvPr id="5" name="Content Placeholder 4">
            <a:extLst>
              <a:ext uri="{FF2B5EF4-FFF2-40B4-BE49-F238E27FC236}">
                <a16:creationId xmlns:a16="http://schemas.microsoft.com/office/drawing/2014/main" id="{A2006E88-6F9E-C311-CB9F-ECF137890162}"/>
              </a:ext>
            </a:extLst>
          </p:cNvPr>
          <p:cNvPicPr>
            <a:picLocks noGrp="1" noChangeAspect="1"/>
          </p:cNvPicPr>
          <p:nvPr>
            <p:ph idx="1"/>
          </p:nvPr>
        </p:nvPicPr>
        <p:blipFill>
          <a:blip r:embed="rId3"/>
          <a:stretch>
            <a:fillRect/>
          </a:stretch>
        </p:blipFill>
        <p:spPr>
          <a:xfrm>
            <a:off x="841640" y="1876948"/>
            <a:ext cx="10649037" cy="949531"/>
          </a:xfrm>
          <a:prstGeom prst="rect">
            <a:avLst/>
          </a:prstGeom>
        </p:spPr>
      </p:pic>
      <p:pic>
        <p:nvPicPr>
          <p:cNvPr id="10" name="Picture 9">
            <a:extLst>
              <a:ext uri="{FF2B5EF4-FFF2-40B4-BE49-F238E27FC236}">
                <a16:creationId xmlns:a16="http://schemas.microsoft.com/office/drawing/2014/main" id="{655CAF6B-9E1D-2EB8-3BEF-308D885B8870}"/>
              </a:ext>
            </a:extLst>
          </p:cNvPr>
          <p:cNvPicPr>
            <a:picLocks noChangeAspect="1"/>
          </p:cNvPicPr>
          <p:nvPr/>
        </p:nvPicPr>
        <p:blipFill>
          <a:blip r:embed="rId4"/>
          <a:stretch>
            <a:fillRect/>
          </a:stretch>
        </p:blipFill>
        <p:spPr>
          <a:xfrm>
            <a:off x="1097280" y="3919132"/>
            <a:ext cx="7992590" cy="1124107"/>
          </a:xfrm>
          <a:prstGeom prst="rect">
            <a:avLst/>
          </a:prstGeom>
        </p:spPr>
      </p:pic>
      <p:pic>
        <p:nvPicPr>
          <p:cNvPr id="6" name="Picture 5">
            <a:extLst>
              <a:ext uri="{FF2B5EF4-FFF2-40B4-BE49-F238E27FC236}">
                <a16:creationId xmlns:a16="http://schemas.microsoft.com/office/drawing/2014/main" id="{EFB923B1-604B-FC99-5877-70D95549A551}"/>
              </a:ext>
            </a:extLst>
          </p:cNvPr>
          <p:cNvPicPr>
            <a:picLocks noChangeAspect="1"/>
          </p:cNvPicPr>
          <p:nvPr/>
        </p:nvPicPr>
        <p:blipFill>
          <a:blip r:embed="rId5"/>
          <a:stretch>
            <a:fillRect/>
          </a:stretch>
        </p:blipFill>
        <p:spPr>
          <a:xfrm>
            <a:off x="841640" y="2966068"/>
            <a:ext cx="9202434" cy="3210373"/>
          </a:xfrm>
          <a:prstGeom prst="rect">
            <a:avLst/>
          </a:prstGeom>
        </p:spPr>
      </p:pic>
    </p:spTree>
    <p:extLst>
      <p:ext uri="{BB962C8B-B14F-4D97-AF65-F5344CB8AC3E}">
        <p14:creationId xmlns:p14="http://schemas.microsoft.com/office/powerpoint/2010/main" val="35251068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67D0-0831-162F-4BA7-61F7AC4FD0C0}"/>
              </a:ext>
            </a:extLst>
          </p:cNvPr>
          <p:cNvSpPr>
            <a:spLocks noGrp="1"/>
          </p:cNvSpPr>
          <p:nvPr>
            <p:ph type="title"/>
          </p:nvPr>
        </p:nvSpPr>
        <p:spPr/>
        <p:txBody>
          <a:bodyPr/>
          <a:lstStyle/>
          <a:p>
            <a:r>
              <a:rPr lang="en-GB" dirty="0"/>
              <a:t>Strategy pattern</a:t>
            </a:r>
            <a:endParaRPr lang="en-BE" dirty="0"/>
          </a:p>
        </p:txBody>
      </p:sp>
      <p:sp>
        <p:nvSpPr>
          <p:cNvPr id="4" name="Footer Placeholder 3">
            <a:extLst>
              <a:ext uri="{FF2B5EF4-FFF2-40B4-BE49-F238E27FC236}">
                <a16:creationId xmlns:a16="http://schemas.microsoft.com/office/drawing/2014/main" id="{E158E013-1FC5-8E28-B2C6-FAFD8D01A755}"/>
              </a:ext>
            </a:extLst>
          </p:cNvPr>
          <p:cNvSpPr>
            <a:spLocks noGrp="1"/>
          </p:cNvSpPr>
          <p:nvPr>
            <p:ph type="ftr" sz="quarter" idx="11"/>
          </p:nvPr>
        </p:nvSpPr>
        <p:spPr/>
        <p:txBody>
          <a:bodyPr/>
          <a:lstStyle/>
          <a:p>
            <a:r>
              <a:rPr lang="nl-BE"/>
              <a:t>Kjell Coppin - Howest 2024</a:t>
            </a:r>
            <a:endParaRPr lang="en-BE"/>
          </a:p>
        </p:txBody>
      </p:sp>
      <p:pic>
        <p:nvPicPr>
          <p:cNvPr id="2050" name="Picture 2" descr="Chess Clipart Transparent Background and other clipart images on ...">
            <a:extLst>
              <a:ext uri="{FF2B5EF4-FFF2-40B4-BE49-F238E27FC236}">
                <a16:creationId xmlns:a16="http://schemas.microsoft.com/office/drawing/2014/main" id="{8EC1C41A-0219-26EE-2C31-61F29B1CA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305" y="2020600"/>
            <a:ext cx="5848350" cy="3950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0122864-E4BE-AE6B-6661-20F67D2B8662}"/>
              </a:ext>
            </a:extLst>
          </p:cNvPr>
          <p:cNvSpPr txBox="1"/>
          <p:nvPr/>
        </p:nvSpPr>
        <p:spPr>
          <a:xfrm>
            <a:off x="11507645" y="6075323"/>
            <a:ext cx="684355" cy="276999"/>
          </a:xfrm>
          <a:prstGeom prst="rect">
            <a:avLst/>
          </a:prstGeom>
          <a:noFill/>
        </p:spPr>
        <p:txBody>
          <a:bodyPr wrap="none" rtlCol="0">
            <a:spAutoFit/>
          </a:bodyPr>
          <a:lstStyle/>
          <a:p>
            <a:r>
              <a:rPr lang="en-GB" sz="1200" dirty="0"/>
              <a:t>Figure 2</a:t>
            </a:r>
            <a:endParaRPr lang="en-BE" sz="1200" dirty="0"/>
          </a:p>
        </p:txBody>
      </p:sp>
    </p:spTree>
    <p:extLst>
      <p:ext uri="{BB962C8B-B14F-4D97-AF65-F5344CB8AC3E}">
        <p14:creationId xmlns:p14="http://schemas.microsoft.com/office/powerpoint/2010/main" val="2970420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3D43-ACD0-F5A1-9FC9-0AD1186E297F}"/>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D2AA4AFD-3D66-F19B-3B89-5AE2C4CF9369}"/>
              </a:ext>
            </a:extLst>
          </p:cNvPr>
          <p:cNvSpPr>
            <a:spLocks noGrp="1"/>
          </p:cNvSpPr>
          <p:nvPr>
            <p:ph type="ftr" sz="quarter" idx="11"/>
          </p:nvPr>
        </p:nvSpPr>
        <p:spPr/>
        <p:txBody>
          <a:bodyPr/>
          <a:lstStyle/>
          <a:p>
            <a:r>
              <a:rPr lang="nl-BE"/>
              <a:t>Kjell Coppin - Howest 2024</a:t>
            </a:r>
            <a:endParaRPr lang="en-BE"/>
          </a:p>
        </p:txBody>
      </p:sp>
      <p:pic>
        <p:nvPicPr>
          <p:cNvPr id="6" name="Picture 5" descr="A green arrow pointing to a black arrow&#10;&#10;Description automatically generated">
            <a:extLst>
              <a:ext uri="{FF2B5EF4-FFF2-40B4-BE49-F238E27FC236}">
                <a16:creationId xmlns:a16="http://schemas.microsoft.com/office/drawing/2014/main" id="{E485E40F-5FFD-429D-F752-4153DCF5D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592" y="3066985"/>
            <a:ext cx="2852815" cy="2340771"/>
          </a:xfrm>
          <a:prstGeom prst="rect">
            <a:avLst/>
          </a:prstGeom>
        </p:spPr>
      </p:pic>
    </p:spTree>
    <p:extLst>
      <p:ext uri="{BB962C8B-B14F-4D97-AF65-F5344CB8AC3E}">
        <p14:creationId xmlns:p14="http://schemas.microsoft.com/office/powerpoint/2010/main" val="3655763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D1D8-8EE1-5B6F-5907-9736AD36B40E}"/>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3DDFD414-E344-00A8-AF0D-98A3C6A3A40B}"/>
              </a:ext>
            </a:extLst>
          </p:cNvPr>
          <p:cNvSpPr>
            <a:spLocks noGrp="1"/>
          </p:cNvSpPr>
          <p:nvPr>
            <p:ph type="ftr" sz="quarter" idx="11"/>
          </p:nvPr>
        </p:nvSpPr>
        <p:spPr/>
        <p:txBody>
          <a:bodyPr/>
          <a:lstStyle/>
          <a:p>
            <a:r>
              <a:rPr lang="nl-BE"/>
              <a:t>Kjell Coppin - Howest 2024</a:t>
            </a:r>
            <a:endParaRPr lang="en-BE"/>
          </a:p>
        </p:txBody>
      </p:sp>
      <p:pic>
        <p:nvPicPr>
          <p:cNvPr id="8" name="Picture 7">
            <a:extLst>
              <a:ext uri="{FF2B5EF4-FFF2-40B4-BE49-F238E27FC236}">
                <a16:creationId xmlns:a16="http://schemas.microsoft.com/office/drawing/2014/main" id="{7029E61D-953B-897A-5343-BA712A99DAC0}"/>
              </a:ext>
            </a:extLst>
          </p:cNvPr>
          <p:cNvPicPr>
            <a:picLocks noChangeAspect="1"/>
          </p:cNvPicPr>
          <p:nvPr/>
        </p:nvPicPr>
        <p:blipFill>
          <a:blip r:embed="rId3"/>
          <a:stretch>
            <a:fillRect/>
          </a:stretch>
        </p:blipFill>
        <p:spPr>
          <a:xfrm>
            <a:off x="781074" y="1966863"/>
            <a:ext cx="10287049" cy="3153778"/>
          </a:xfrm>
          <a:prstGeom prst="rect">
            <a:avLst/>
          </a:prstGeom>
        </p:spPr>
      </p:pic>
      <p:pic>
        <p:nvPicPr>
          <p:cNvPr id="10" name="Picture 9">
            <a:extLst>
              <a:ext uri="{FF2B5EF4-FFF2-40B4-BE49-F238E27FC236}">
                <a16:creationId xmlns:a16="http://schemas.microsoft.com/office/drawing/2014/main" id="{04BCED7D-15A3-CC5D-7A9B-D9178D30556C}"/>
              </a:ext>
            </a:extLst>
          </p:cNvPr>
          <p:cNvPicPr>
            <a:picLocks noChangeAspect="1"/>
          </p:cNvPicPr>
          <p:nvPr/>
        </p:nvPicPr>
        <p:blipFill>
          <a:blip r:embed="rId4"/>
          <a:stretch>
            <a:fillRect/>
          </a:stretch>
        </p:blipFill>
        <p:spPr>
          <a:xfrm>
            <a:off x="885444" y="1966862"/>
            <a:ext cx="7631362" cy="3153777"/>
          </a:xfrm>
          <a:prstGeom prst="rect">
            <a:avLst/>
          </a:prstGeom>
        </p:spPr>
      </p:pic>
      <p:pic>
        <p:nvPicPr>
          <p:cNvPr id="12" name="Picture 11">
            <a:extLst>
              <a:ext uri="{FF2B5EF4-FFF2-40B4-BE49-F238E27FC236}">
                <a16:creationId xmlns:a16="http://schemas.microsoft.com/office/drawing/2014/main" id="{E2B958E0-86D5-5194-5E98-FDF794E05044}"/>
              </a:ext>
            </a:extLst>
          </p:cNvPr>
          <p:cNvPicPr>
            <a:picLocks noChangeAspect="1"/>
          </p:cNvPicPr>
          <p:nvPr/>
        </p:nvPicPr>
        <p:blipFill>
          <a:blip r:embed="rId5"/>
          <a:stretch>
            <a:fillRect/>
          </a:stretch>
        </p:blipFill>
        <p:spPr>
          <a:xfrm>
            <a:off x="949845" y="1991381"/>
            <a:ext cx="11242155" cy="1552369"/>
          </a:xfrm>
          <a:prstGeom prst="rect">
            <a:avLst/>
          </a:prstGeom>
        </p:spPr>
      </p:pic>
    </p:spTree>
    <p:extLst>
      <p:ext uri="{BB962C8B-B14F-4D97-AF65-F5344CB8AC3E}">
        <p14:creationId xmlns:p14="http://schemas.microsoft.com/office/powerpoint/2010/main" val="1304365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8"/>
                                        </p:tgtEl>
                                      </p:cBhvr>
                                    </p:animEffect>
                                    <p:set>
                                      <p:cBhvr>
                                        <p:cTn id="12" dur="1" fill="hold">
                                          <p:stCondLst>
                                            <p:cond delay="24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50"/>
                                        <p:tgtEl>
                                          <p:spTgt spid="10"/>
                                        </p:tgtEl>
                                      </p:cBhvr>
                                    </p:animEffect>
                                    <p:set>
                                      <p:cBhvr>
                                        <p:cTn id="22" dur="1" fill="hold">
                                          <p:stCondLst>
                                            <p:cond delay="24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B60D-49E4-1FCA-B949-B3DD500ACF10}"/>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DF963E3C-CE28-34A0-EF39-FB0A804E4829}"/>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97879A34-2CAF-7DE9-4221-7F327BB8E1E1}"/>
              </a:ext>
            </a:extLst>
          </p:cNvPr>
          <p:cNvPicPr>
            <a:picLocks noChangeAspect="1"/>
          </p:cNvPicPr>
          <p:nvPr/>
        </p:nvPicPr>
        <p:blipFill>
          <a:blip r:embed="rId3"/>
          <a:stretch>
            <a:fillRect/>
          </a:stretch>
        </p:blipFill>
        <p:spPr>
          <a:xfrm>
            <a:off x="1097280" y="2005136"/>
            <a:ext cx="10886171" cy="1058697"/>
          </a:xfrm>
          <a:prstGeom prst="rect">
            <a:avLst/>
          </a:prstGeom>
        </p:spPr>
      </p:pic>
      <p:pic>
        <p:nvPicPr>
          <p:cNvPr id="8" name="Picture 7">
            <a:extLst>
              <a:ext uri="{FF2B5EF4-FFF2-40B4-BE49-F238E27FC236}">
                <a16:creationId xmlns:a16="http://schemas.microsoft.com/office/drawing/2014/main" id="{EC69EF97-4021-E83A-6E55-814826E8D017}"/>
              </a:ext>
            </a:extLst>
          </p:cNvPr>
          <p:cNvPicPr>
            <a:picLocks noChangeAspect="1"/>
          </p:cNvPicPr>
          <p:nvPr/>
        </p:nvPicPr>
        <p:blipFill>
          <a:blip r:embed="rId4"/>
          <a:stretch>
            <a:fillRect/>
          </a:stretch>
        </p:blipFill>
        <p:spPr>
          <a:xfrm>
            <a:off x="1097280" y="3063833"/>
            <a:ext cx="5968538" cy="2470974"/>
          </a:xfrm>
          <a:prstGeom prst="rect">
            <a:avLst/>
          </a:prstGeom>
        </p:spPr>
      </p:pic>
    </p:spTree>
    <p:extLst>
      <p:ext uri="{BB962C8B-B14F-4D97-AF65-F5344CB8AC3E}">
        <p14:creationId xmlns:p14="http://schemas.microsoft.com/office/powerpoint/2010/main" val="38857464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A56-B467-BBBE-3194-B7751F843A33}"/>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0E982FAF-9925-776F-4AA3-492E029B8B25}"/>
              </a:ext>
            </a:extLst>
          </p:cNvPr>
          <p:cNvSpPr>
            <a:spLocks noGrp="1"/>
          </p:cNvSpPr>
          <p:nvPr>
            <p:ph type="ftr" sz="quarter" idx="11"/>
          </p:nvPr>
        </p:nvSpPr>
        <p:spPr/>
        <p:txBody>
          <a:bodyPr/>
          <a:lstStyle/>
          <a:p>
            <a:r>
              <a:rPr lang="nl-BE"/>
              <a:t>Kjell Coppin - Howest 2024</a:t>
            </a:r>
            <a:endParaRPr lang="en-BE"/>
          </a:p>
        </p:txBody>
      </p:sp>
      <p:pic>
        <p:nvPicPr>
          <p:cNvPr id="6" name="Picture 5">
            <a:extLst>
              <a:ext uri="{FF2B5EF4-FFF2-40B4-BE49-F238E27FC236}">
                <a16:creationId xmlns:a16="http://schemas.microsoft.com/office/drawing/2014/main" id="{08F649B0-BDFA-29B8-D475-CC702BCD0A2B}"/>
              </a:ext>
            </a:extLst>
          </p:cNvPr>
          <p:cNvPicPr>
            <a:picLocks noChangeAspect="1"/>
          </p:cNvPicPr>
          <p:nvPr/>
        </p:nvPicPr>
        <p:blipFill>
          <a:blip r:embed="rId3"/>
          <a:stretch>
            <a:fillRect/>
          </a:stretch>
        </p:blipFill>
        <p:spPr>
          <a:xfrm>
            <a:off x="1097280" y="1770616"/>
            <a:ext cx="6515220" cy="3022269"/>
          </a:xfrm>
          <a:prstGeom prst="rect">
            <a:avLst/>
          </a:prstGeom>
        </p:spPr>
      </p:pic>
      <p:pic>
        <p:nvPicPr>
          <p:cNvPr id="9" name="Picture 8">
            <a:extLst>
              <a:ext uri="{FF2B5EF4-FFF2-40B4-BE49-F238E27FC236}">
                <a16:creationId xmlns:a16="http://schemas.microsoft.com/office/drawing/2014/main" id="{804EFF69-D9F2-A650-1F67-E95CAD296BE8}"/>
              </a:ext>
            </a:extLst>
          </p:cNvPr>
          <p:cNvPicPr>
            <a:picLocks noChangeAspect="1"/>
          </p:cNvPicPr>
          <p:nvPr/>
        </p:nvPicPr>
        <p:blipFill>
          <a:blip r:embed="rId4"/>
          <a:stretch>
            <a:fillRect/>
          </a:stretch>
        </p:blipFill>
        <p:spPr>
          <a:xfrm>
            <a:off x="1072720" y="4702629"/>
            <a:ext cx="6913267" cy="1624558"/>
          </a:xfrm>
          <a:prstGeom prst="rect">
            <a:avLst/>
          </a:prstGeom>
        </p:spPr>
      </p:pic>
    </p:spTree>
    <p:extLst>
      <p:ext uri="{BB962C8B-B14F-4D97-AF65-F5344CB8AC3E}">
        <p14:creationId xmlns:p14="http://schemas.microsoft.com/office/powerpoint/2010/main" val="25862395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2D6A264-B7A4-79B0-D144-F3BAA461C603}"/>
              </a:ext>
            </a:extLst>
          </p:cNvPr>
          <p:cNvGrpSpPr/>
          <p:nvPr/>
        </p:nvGrpSpPr>
        <p:grpSpPr>
          <a:xfrm>
            <a:off x="871650" y="2018806"/>
            <a:ext cx="8822215" cy="3505601"/>
            <a:chOff x="871650" y="2018806"/>
            <a:chExt cx="8822215" cy="3505601"/>
          </a:xfrm>
        </p:grpSpPr>
        <p:pic>
          <p:nvPicPr>
            <p:cNvPr id="12" name="Picture 11">
              <a:extLst>
                <a:ext uri="{FF2B5EF4-FFF2-40B4-BE49-F238E27FC236}">
                  <a16:creationId xmlns:a16="http://schemas.microsoft.com/office/drawing/2014/main" id="{7AB816A2-34A3-2482-B6C7-64738D0ECAF4}"/>
                </a:ext>
              </a:extLst>
            </p:cNvPr>
            <p:cNvPicPr>
              <a:picLocks noChangeAspect="1"/>
            </p:cNvPicPr>
            <p:nvPr/>
          </p:nvPicPr>
          <p:blipFill>
            <a:blip r:embed="rId3"/>
            <a:stretch>
              <a:fillRect/>
            </a:stretch>
          </p:blipFill>
          <p:spPr>
            <a:xfrm>
              <a:off x="871650" y="2018806"/>
              <a:ext cx="8822215" cy="3505601"/>
            </a:xfrm>
            <a:prstGeom prst="rect">
              <a:avLst/>
            </a:prstGeom>
          </p:spPr>
        </p:pic>
        <p:sp>
          <p:nvSpPr>
            <p:cNvPr id="15" name="Rectangle: Rounded Corners 14">
              <a:extLst>
                <a:ext uri="{FF2B5EF4-FFF2-40B4-BE49-F238E27FC236}">
                  <a16:creationId xmlns:a16="http://schemas.microsoft.com/office/drawing/2014/main" id="{4D7466DD-B16E-4CF1-323B-6A3B6155F43D}"/>
                </a:ext>
              </a:extLst>
            </p:cNvPr>
            <p:cNvSpPr/>
            <p:nvPr/>
          </p:nvSpPr>
          <p:spPr>
            <a:xfrm>
              <a:off x="1555668" y="4168239"/>
              <a:ext cx="7588332" cy="952401"/>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3" name="Picture 12">
            <a:extLst>
              <a:ext uri="{FF2B5EF4-FFF2-40B4-BE49-F238E27FC236}">
                <a16:creationId xmlns:a16="http://schemas.microsoft.com/office/drawing/2014/main" id="{1B0299A8-455A-41CF-B6E0-AB577A8DA3B2}"/>
              </a:ext>
            </a:extLst>
          </p:cNvPr>
          <p:cNvPicPr>
            <a:picLocks noChangeAspect="1"/>
          </p:cNvPicPr>
          <p:nvPr/>
        </p:nvPicPr>
        <p:blipFill>
          <a:blip r:embed="rId4"/>
          <a:stretch>
            <a:fillRect/>
          </a:stretch>
        </p:blipFill>
        <p:spPr>
          <a:xfrm>
            <a:off x="871650" y="2018806"/>
            <a:ext cx="8904368" cy="2820388"/>
          </a:xfrm>
          <a:prstGeom prst="rect">
            <a:avLst/>
          </a:prstGeom>
        </p:spPr>
      </p:pic>
      <p:sp>
        <p:nvSpPr>
          <p:cNvPr id="2" name="Title 1">
            <a:extLst>
              <a:ext uri="{FF2B5EF4-FFF2-40B4-BE49-F238E27FC236}">
                <a16:creationId xmlns:a16="http://schemas.microsoft.com/office/drawing/2014/main" id="{B8F8E56C-549B-E2BC-074C-136E353469F6}"/>
              </a:ext>
            </a:extLst>
          </p:cNvPr>
          <p:cNvSpPr>
            <a:spLocks noGrp="1"/>
          </p:cNvSpPr>
          <p:nvPr>
            <p:ph type="title"/>
          </p:nvPr>
        </p:nvSpPr>
        <p:spPr/>
        <p:txBody>
          <a:bodyPr/>
          <a:lstStyle/>
          <a:p>
            <a:r>
              <a:rPr lang="en-GB" dirty="0"/>
              <a:t>Import translations</a:t>
            </a:r>
            <a:endParaRPr lang="en-BE" dirty="0"/>
          </a:p>
        </p:txBody>
      </p:sp>
      <p:sp>
        <p:nvSpPr>
          <p:cNvPr id="4" name="Footer Placeholder 3">
            <a:extLst>
              <a:ext uri="{FF2B5EF4-FFF2-40B4-BE49-F238E27FC236}">
                <a16:creationId xmlns:a16="http://schemas.microsoft.com/office/drawing/2014/main" id="{F6AA4626-0953-C2BA-309F-B329338857C9}"/>
              </a:ext>
            </a:extLst>
          </p:cNvPr>
          <p:cNvSpPr>
            <a:spLocks noGrp="1"/>
          </p:cNvSpPr>
          <p:nvPr>
            <p:ph type="ftr" sz="quarter" idx="11"/>
          </p:nvPr>
        </p:nvSpPr>
        <p:spPr/>
        <p:txBody>
          <a:bodyPr/>
          <a:lstStyle/>
          <a:p>
            <a:r>
              <a:rPr lang="nl-BE"/>
              <a:t>Kjell Coppin - Howest 2024</a:t>
            </a:r>
            <a:endParaRPr lang="en-BE"/>
          </a:p>
        </p:txBody>
      </p:sp>
    </p:spTree>
    <p:extLst>
      <p:ext uri="{BB962C8B-B14F-4D97-AF65-F5344CB8AC3E}">
        <p14:creationId xmlns:p14="http://schemas.microsoft.com/office/powerpoint/2010/main" val="27492750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3"/>
                                        </p:tgtEl>
                                      </p:cBhvr>
                                    </p:animEffect>
                                    <p:set>
                                      <p:cBhvr>
                                        <p:cTn id="7" dur="1" fill="hold">
                                          <p:stCondLst>
                                            <p:cond delay="24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169B-0623-58A1-933B-546609F1982B}"/>
              </a:ext>
            </a:extLst>
          </p:cNvPr>
          <p:cNvSpPr>
            <a:spLocks noGrp="1"/>
          </p:cNvSpPr>
          <p:nvPr>
            <p:ph type="title"/>
          </p:nvPr>
        </p:nvSpPr>
        <p:spPr/>
        <p:txBody>
          <a:bodyPr/>
          <a:lstStyle/>
          <a:p>
            <a:r>
              <a:rPr lang="en-GB" dirty="0"/>
              <a:t>Conclusion slide</a:t>
            </a:r>
            <a:endParaRPr lang="en-BE" dirty="0"/>
          </a:p>
        </p:txBody>
      </p:sp>
      <p:sp>
        <p:nvSpPr>
          <p:cNvPr id="3" name="Content Placeholder 2">
            <a:extLst>
              <a:ext uri="{FF2B5EF4-FFF2-40B4-BE49-F238E27FC236}">
                <a16:creationId xmlns:a16="http://schemas.microsoft.com/office/drawing/2014/main" id="{AF04CCFD-4D4B-054D-8890-9D8B7F920213}"/>
              </a:ext>
            </a:extLst>
          </p:cNvPr>
          <p:cNvSpPr>
            <a:spLocks noGrp="1"/>
          </p:cNvSpPr>
          <p:nvPr>
            <p:ph idx="1"/>
          </p:nvPr>
        </p:nvSpPr>
        <p:spPr/>
        <p:txBody>
          <a:bodyPr/>
          <a:lstStyle/>
          <a:p>
            <a:endParaRPr lang="en-BE"/>
          </a:p>
        </p:txBody>
      </p:sp>
      <p:sp>
        <p:nvSpPr>
          <p:cNvPr id="4" name="Footer Placeholder 3">
            <a:extLst>
              <a:ext uri="{FF2B5EF4-FFF2-40B4-BE49-F238E27FC236}">
                <a16:creationId xmlns:a16="http://schemas.microsoft.com/office/drawing/2014/main" id="{00446C90-C0B7-28AE-8A5C-8D6E272A9FD2}"/>
              </a:ext>
            </a:extLst>
          </p:cNvPr>
          <p:cNvSpPr>
            <a:spLocks noGrp="1"/>
          </p:cNvSpPr>
          <p:nvPr>
            <p:ph type="ftr" sz="quarter" idx="11"/>
          </p:nvPr>
        </p:nvSpPr>
        <p:spPr/>
        <p:txBody>
          <a:bodyPr/>
          <a:lstStyle/>
          <a:p>
            <a:r>
              <a:rPr lang="nl-BE"/>
              <a:t>Kjell Coppin - Howest 2024</a:t>
            </a:r>
            <a:endParaRPr lang="en-BE"/>
          </a:p>
        </p:txBody>
      </p:sp>
      <p:pic>
        <p:nvPicPr>
          <p:cNvPr id="5" name="Picture 4" descr="A collection of black and white squares&#10;&#10;Description automatically generated">
            <a:extLst>
              <a:ext uri="{FF2B5EF4-FFF2-40B4-BE49-F238E27FC236}">
                <a16:creationId xmlns:a16="http://schemas.microsoft.com/office/drawing/2014/main" id="{5A70BAE5-48FC-9568-C690-35F6E7FAAEC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Tree>
    <p:extLst>
      <p:ext uri="{BB962C8B-B14F-4D97-AF65-F5344CB8AC3E}">
        <p14:creationId xmlns:p14="http://schemas.microsoft.com/office/powerpoint/2010/main" val="3975123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91B1B59-DE41-C703-51DE-581799F167A0}"/>
              </a:ext>
            </a:extLst>
          </p:cNvPr>
          <p:cNvSpPr>
            <a:spLocks noGrp="1"/>
          </p:cNvSpPr>
          <p:nvPr>
            <p:ph type="ftr" sz="quarter" idx="11"/>
          </p:nvPr>
        </p:nvSpPr>
        <p:spPr/>
        <p:txBody>
          <a:bodyPr/>
          <a:lstStyle/>
          <a:p>
            <a:r>
              <a:rPr lang="nl-BE"/>
              <a:t>Kjell Coppin - Howest 2024</a:t>
            </a:r>
            <a:endParaRPr lang="en-BE"/>
          </a:p>
        </p:txBody>
      </p:sp>
      <p:pic>
        <p:nvPicPr>
          <p:cNvPr id="6" name="Picture 5" descr="A collection of black and white squares&#10;&#10;Description automatically generated">
            <a:extLst>
              <a:ext uri="{FF2B5EF4-FFF2-40B4-BE49-F238E27FC236}">
                <a16:creationId xmlns:a16="http://schemas.microsoft.com/office/drawing/2014/main" id="{F262E38C-51A2-9F41-DBB1-957B3692272B}"/>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98409" y="-212394"/>
            <a:ext cx="13348811" cy="7282788"/>
          </a:xfrm>
          <a:prstGeom prst="rect">
            <a:avLst/>
          </a:prstGeom>
        </p:spPr>
      </p:pic>
      <p:pic>
        <p:nvPicPr>
          <p:cNvPr id="3" name="Picture 4" descr="Christopher Alexander - Wikipedia">
            <a:extLst>
              <a:ext uri="{FF2B5EF4-FFF2-40B4-BE49-F238E27FC236}">
                <a16:creationId xmlns:a16="http://schemas.microsoft.com/office/drawing/2014/main" id="{F58E8B43-546D-0853-83CA-F4A65DA01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998" y="674077"/>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04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5A3B-2368-19FD-E83F-2F45213788BF}"/>
              </a:ext>
            </a:extLst>
          </p:cNvPr>
          <p:cNvSpPr>
            <a:spLocks noGrp="1"/>
          </p:cNvSpPr>
          <p:nvPr>
            <p:ph type="title"/>
          </p:nvPr>
        </p:nvSpPr>
        <p:spPr/>
        <p:txBody>
          <a:bodyPr/>
          <a:lstStyle/>
          <a:p>
            <a:r>
              <a:rPr lang="en-GB" dirty="0"/>
              <a:t>Thanks for listening</a:t>
            </a:r>
            <a:endParaRPr lang="en-BE" dirty="0"/>
          </a:p>
        </p:txBody>
      </p:sp>
      <p:sp>
        <p:nvSpPr>
          <p:cNvPr id="4" name="Footer Placeholder 3">
            <a:extLst>
              <a:ext uri="{FF2B5EF4-FFF2-40B4-BE49-F238E27FC236}">
                <a16:creationId xmlns:a16="http://schemas.microsoft.com/office/drawing/2014/main" id="{B5052321-0E57-22B2-014F-11FEE3F4C797}"/>
              </a:ext>
            </a:extLst>
          </p:cNvPr>
          <p:cNvSpPr>
            <a:spLocks noGrp="1"/>
          </p:cNvSpPr>
          <p:nvPr>
            <p:ph type="ftr" sz="quarter" idx="11"/>
          </p:nvPr>
        </p:nvSpPr>
        <p:spPr/>
        <p:txBody>
          <a:bodyPr/>
          <a:lstStyle/>
          <a:p>
            <a:r>
              <a:rPr lang="nl-BE"/>
              <a:t>Kjell Coppin - Howest 2024</a:t>
            </a:r>
            <a:endParaRPr lang="en-BE"/>
          </a:p>
        </p:txBody>
      </p:sp>
      <p:sp>
        <p:nvSpPr>
          <p:cNvPr id="5" name="TextBox 4">
            <a:extLst>
              <a:ext uri="{FF2B5EF4-FFF2-40B4-BE49-F238E27FC236}">
                <a16:creationId xmlns:a16="http://schemas.microsoft.com/office/drawing/2014/main" id="{014F888F-D31E-DE52-2AB7-A73969D23C39}"/>
              </a:ext>
            </a:extLst>
          </p:cNvPr>
          <p:cNvSpPr txBox="1"/>
          <p:nvPr/>
        </p:nvSpPr>
        <p:spPr>
          <a:xfrm>
            <a:off x="6431641" y="5874326"/>
            <a:ext cx="5760359" cy="461665"/>
          </a:xfrm>
          <a:prstGeom prst="rect">
            <a:avLst/>
          </a:prstGeom>
          <a:noFill/>
        </p:spPr>
        <p:txBody>
          <a:bodyPr wrap="none" rtlCol="0">
            <a:spAutoFit/>
          </a:bodyPr>
          <a:lstStyle/>
          <a:p>
            <a:r>
              <a:rPr lang="en-GB" sz="1200" dirty="0"/>
              <a:t>Figure 1: </a:t>
            </a:r>
            <a:r>
              <a:rPr lang="en-GB" sz="1200" dirty="0">
                <a:hlinkClick r:id="rId3"/>
              </a:rPr>
              <a:t>https://refactoring.guru/design-patterns/observer</a:t>
            </a:r>
            <a:endParaRPr lang="en-GB" sz="1200" dirty="0"/>
          </a:p>
          <a:p>
            <a:r>
              <a:rPr lang="en-GB" sz="1200" dirty="0"/>
              <a:t>Figure 2: </a:t>
            </a:r>
            <a:r>
              <a:rPr lang="en-GB" sz="1200" dirty="0">
                <a:hlinkClick r:id="rId4"/>
              </a:rPr>
              <a:t>Chess Clipart Transparent Background and other clipart images on </a:t>
            </a:r>
            <a:r>
              <a:rPr lang="en-GB" sz="1200" dirty="0" err="1">
                <a:hlinkClick r:id="rId4"/>
              </a:rPr>
              <a:t>Cliparts</a:t>
            </a:r>
            <a:r>
              <a:rPr lang="en-GB" sz="1200" dirty="0">
                <a:hlinkClick r:id="rId4"/>
              </a:rPr>
              <a:t> pub™</a:t>
            </a:r>
            <a:endParaRPr lang="en-GB" sz="1200" dirty="0"/>
          </a:p>
        </p:txBody>
      </p:sp>
    </p:spTree>
    <p:extLst>
      <p:ext uri="{BB962C8B-B14F-4D97-AF65-F5344CB8AC3E}">
        <p14:creationId xmlns:p14="http://schemas.microsoft.com/office/powerpoint/2010/main" val="32210235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19BC71-109D-D3A6-A69C-6DF30DC07FFB}"/>
              </a:ext>
            </a:extLst>
          </p:cNvPr>
          <p:cNvSpPr>
            <a:spLocks noGrp="1"/>
          </p:cNvSpPr>
          <p:nvPr>
            <p:ph type="ftr" sz="quarter" idx="11"/>
          </p:nvPr>
        </p:nvSpPr>
        <p:spPr/>
        <p:txBody>
          <a:bodyPr/>
          <a:lstStyle/>
          <a:p>
            <a:r>
              <a:rPr lang="nl-BE"/>
              <a:t>Kjell Coppin - Howest 2024</a:t>
            </a:r>
            <a:endParaRPr lang="en-BE"/>
          </a:p>
        </p:txBody>
      </p:sp>
      <p:sp>
        <p:nvSpPr>
          <p:cNvPr id="5" name="AutoShape 2" descr="2 children playing underneath the kitchen table cartoon. Image 4 of 4">
            <a:extLst>
              <a:ext uri="{FF2B5EF4-FFF2-40B4-BE49-F238E27FC236}">
                <a16:creationId xmlns:a16="http://schemas.microsoft.com/office/drawing/2014/main" id="{8D60E8B2-ABB8-F4B7-830D-E3551B951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E"/>
          </a:p>
        </p:txBody>
      </p:sp>
      <p:pic>
        <p:nvPicPr>
          <p:cNvPr id="7" name="Picture 6" descr="A cartoon of kids playing with toys under a table&#10;&#10;Description automatically generated">
            <a:extLst>
              <a:ext uri="{FF2B5EF4-FFF2-40B4-BE49-F238E27FC236}">
                <a16:creationId xmlns:a16="http://schemas.microsoft.com/office/drawing/2014/main" id="{FC1D9DE9-243E-493E-3DA0-DA8A33940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24" y="-1657597"/>
            <a:ext cx="8515597" cy="8515597"/>
          </a:xfrm>
          <a:prstGeom prst="rect">
            <a:avLst/>
          </a:prstGeom>
        </p:spPr>
      </p:pic>
      <p:pic>
        <p:nvPicPr>
          <p:cNvPr id="9" name="Picture 8" descr="A cartoon of kids playing in a tent&#10;&#10;Description automatically generated">
            <a:extLst>
              <a:ext uri="{FF2B5EF4-FFF2-40B4-BE49-F238E27FC236}">
                <a16:creationId xmlns:a16="http://schemas.microsoft.com/office/drawing/2014/main" id="{0C5CE7F6-A5CE-6D70-698C-9205617A4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329262"/>
            <a:ext cx="7211724" cy="7211724"/>
          </a:xfrm>
          <a:prstGeom prst="rect">
            <a:avLst/>
          </a:prstGeom>
        </p:spPr>
      </p:pic>
      <p:pic>
        <p:nvPicPr>
          <p:cNvPr id="11" name="Picture 10" descr="A white background with black and white clouds&#10;&#10;Description automatically generated with medium confidence">
            <a:extLst>
              <a:ext uri="{FF2B5EF4-FFF2-40B4-BE49-F238E27FC236}">
                <a16:creationId xmlns:a16="http://schemas.microsoft.com/office/drawing/2014/main" id="{22212086-1E54-DDE9-2099-751DF2378702}"/>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2094289" y="-4456489"/>
            <a:ext cx="16075778" cy="16075778"/>
          </a:xfrm>
          <a:prstGeom prst="rect">
            <a:avLst/>
          </a:prstGeom>
        </p:spPr>
      </p:pic>
      <p:sp>
        <p:nvSpPr>
          <p:cNvPr id="13" name="TextBox 12">
            <a:extLst>
              <a:ext uri="{FF2B5EF4-FFF2-40B4-BE49-F238E27FC236}">
                <a16:creationId xmlns:a16="http://schemas.microsoft.com/office/drawing/2014/main" id="{77D9A329-63A1-E37B-2D60-F173728A3D30}"/>
              </a:ext>
            </a:extLst>
          </p:cNvPr>
          <p:cNvSpPr txBox="1"/>
          <p:nvPr/>
        </p:nvSpPr>
        <p:spPr>
          <a:xfrm>
            <a:off x="3306174" y="3429000"/>
            <a:ext cx="5894745"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Child cave pattern</a:t>
            </a:r>
            <a:endParaRPr lang="en-BE" sz="6000" dirty="0">
              <a:solidFill>
                <a:schemeClr val="bg1"/>
              </a:solidFill>
            </a:endParaRPr>
          </a:p>
        </p:txBody>
      </p:sp>
    </p:spTree>
    <p:extLst>
      <p:ext uri="{BB962C8B-B14F-4D97-AF65-F5344CB8AC3E}">
        <p14:creationId xmlns:p14="http://schemas.microsoft.com/office/powerpoint/2010/main" val="3940620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A75F54-477B-13A1-AFDC-698B7DFBB974}"/>
              </a:ext>
            </a:extLst>
          </p:cNvPr>
          <p:cNvSpPr>
            <a:spLocks noGrp="1"/>
          </p:cNvSpPr>
          <p:nvPr>
            <p:ph type="ftr" sz="quarter" idx="11"/>
          </p:nvPr>
        </p:nvSpPr>
        <p:spPr/>
        <p:txBody>
          <a:bodyPr/>
          <a:lstStyle/>
          <a:p>
            <a:r>
              <a:rPr lang="nl-BE"/>
              <a:t>Kjell Coppin - Howest 2024</a:t>
            </a:r>
            <a:endParaRPr lang="en-BE"/>
          </a:p>
        </p:txBody>
      </p:sp>
      <p:pic>
        <p:nvPicPr>
          <p:cNvPr id="5122" name="Picture 2" descr="A Pattern Language: Towns, Buildings, Construction (Center for  Environmental Structure Series): Christopher Alexander, Sara Ishikawa,  Murray Silverstein, Max Jacobson, Ingrid Fiksdahl-King, Shlomo Angel:  8601300132655: Amazon.com: Books">
            <a:extLst>
              <a:ext uri="{FF2B5EF4-FFF2-40B4-BE49-F238E27FC236}">
                <a16:creationId xmlns:a16="http://schemas.microsoft.com/office/drawing/2014/main" id="{243630FE-0E25-DB1E-5956-B935323AA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41" y="422031"/>
            <a:ext cx="3609459" cy="55098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ristopher Alexander - Wikipedia">
            <a:extLst>
              <a:ext uri="{FF2B5EF4-FFF2-40B4-BE49-F238E27FC236}">
                <a16:creationId xmlns:a16="http://schemas.microsoft.com/office/drawing/2014/main" id="{AFD81D76-1D36-1967-8AD2-2A8E05F4C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695" y="422031"/>
            <a:ext cx="5509846" cy="550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7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ang of Four: Intro to Design Patterns | by Avelon Pang | Medium">
            <a:extLst>
              <a:ext uri="{FF2B5EF4-FFF2-40B4-BE49-F238E27FC236}">
                <a16:creationId xmlns:a16="http://schemas.microsoft.com/office/drawing/2014/main" id="{DD28A96D-622E-FC2E-8765-5B379B4E7D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087"/>
          <a:stretch/>
        </p:blipFill>
        <p:spPr bwMode="auto">
          <a:xfrm>
            <a:off x="500535" y="1440838"/>
            <a:ext cx="7453920" cy="39763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92EF5DD-74C2-FAB2-89FC-F1E7B7581D8F}"/>
              </a:ext>
            </a:extLst>
          </p:cNvPr>
          <p:cNvSpPr>
            <a:spLocks noGrp="1"/>
          </p:cNvSpPr>
          <p:nvPr>
            <p:ph type="ftr" sz="quarter" idx="11"/>
          </p:nvPr>
        </p:nvSpPr>
        <p:spPr/>
        <p:txBody>
          <a:bodyPr/>
          <a:lstStyle/>
          <a:p>
            <a:r>
              <a:rPr lang="nl-BE"/>
              <a:t>Kjell Coppin - Howest 2024</a:t>
            </a:r>
            <a:endParaRPr lang="en-BE"/>
          </a:p>
        </p:txBody>
      </p:sp>
      <p:pic>
        <p:nvPicPr>
          <p:cNvPr id="3" name="Content Placeholder 5" descr="A white and blue book with blue text&#10;&#10;Description automatically generated">
            <a:extLst>
              <a:ext uri="{FF2B5EF4-FFF2-40B4-BE49-F238E27FC236}">
                <a16:creationId xmlns:a16="http://schemas.microsoft.com/office/drawing/2014/main" id="{876A0332-4710-7282-48F5-C5372E860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508989" y="1228758"/>
            <a:ext cx="3390166" cy="44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491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ADF765D-BED5-69CA-9D91-1C122E18A03D}"/>
              </a:ext>
            </a:extLst>
          </p:cNvPr>
          <p:cNvSpPr>
            <a:spLocks noGrp="1"/>
          </p:cNvSpPr>
          <p:nvPr>
            <p:ph type="ftr" sz="quarter" idx="11"/>
          </p:nvPr>
        </p:nvSpPr>
        <p:spPr/>
        <p:txBody>
          <a:bodyPr/>
          <a:lstStyle/>
          <a:p>
            <a:r>
              <a:rPr lang="nl-BE"/>
              <a:t>Kjell Coppin - Howest 2024</a:t>
            </a:r>
            <a:endParaRPr lang="en-BE"/>
          </a:p>
        </p:txBody>
      </p:sp>
      <p:pic>
        <p:nvPicPr>
          <p:cNvPr id="3" name="Picture 2" descr="A collection of black and white squares&#10;&#10;Description automatically generated">
            <a:extLst>
              <a:ext uri="{FF2B5EF4-FFF2-40B4-BE49-F238E27FC236}">
                <a16:creationId xmlns:a16="http://schemas.microsoft.com/office/drawing/2014/main" id="{98F192C8-7CF1-A40A-F6B9-D795F0279CBE}"/>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32221" y="-212395"/>
            <a:ext cx="13348811" cy="7282788"/>
          </a:xfrm>
          <a:prstGeom prst="rect">
            <a:avLst/>
          </a:prstGeom>
        </p:spPr>
      </p:pic>
      <p:sp>
        <p:nvSpPr>
          <p:cNvPr id="4" name="TextBox 3">
            <a:extLst>
              <a:ext uri="{FF2B5EF4-FFF2-40B4-BE49-F238E27FC236}">
                <a16:creationId xmlns:a16="http://schemas.microsoft.com/office/drawing/2014/main" id="{0060C36D-2860-9BBE-120A-02656ED2B6B3}"/>
              </a:ext>
            </a:extLst>
          </p:cNvPr>
          <p:cNvSpPr txBox="1"/>
          <p:nvPr/>
        </p:nvSpPr>
        <p:spPr>
          <a:xfrm>
            <a:off x="2309445" y="3411413"/>
            <a:ext cx="8065477" cy="1015663"/>
          </a:xfrm>
          <a:prstGeom prst="rect">
            <a:avLst/>
          </a:prstGeom>
          <a:solidFill>
            <a:schemeClr val="tx1">
              <a:lumMod val="75000"/>
              <a:lumOff val="25000"/>
            </a:schemeClr>
          </a:solidFill>
        </p:spPr>
        <p:txBody>
          <a:bodyPr wrap="square" rtlCol="0">
            <a:spAutoFit/>
          </a:bodyPr>
          <a:lstStyle/>
          <a:p>
            <a:r>
              <a:rPr lang="en-GB" sz="6000" dirty="0">
                <a:solidFill>
                  <a:schemeClr val="bg1"/>
                </a:solidFill>
              </a:rPr>
              <a:t>What is a design pattern?</a:t>
            </a:r>
            <a:endParaRPr lang="en-BE" sz="6000" dirty="0">
              <a:solidFill>
                <a:schemeClr val="bg1"/>
              </a:solidFill>
            </a:endParaRPr>
          </a:p>
        </p:txBody>
      </p:sp>
    </p:spTree>
    <p:extLst>
      <p:ext uri="{BB962C8B-B14F-4D97-AF65-F5344CB8AC3E}">
        <p14:creationId xmlns:p14="http://schemas.microsoft.com/office/powerpoint/2010/main" val="361713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3CFB16-907D-DC5C-06A1-312C998020ED}"/>
              </a:ext>
            </a:extLst>
          </p:cNvPr>
          <p:cNvSpPr>
            <a:spLocks noGrp="1"/>
          </p:cNvSpPr>
          <p:nvPr>
            <p:ph type="ftr" sz="quarter" idx="11"/>
          </p:nvPr>
        </p:nvSpPr>
        <p:spPr/>
        <p:txBody>
          <a:bodyPr/>
          <a:lstStyle/>
          <a:p>
            <a:r>
              <a:rPr lang="nl-BE"/>
              <a:t>Kjell Coppin - Howest 2024</a:t>
            </a:r>
            <a:endParaRPr lang="en-BE"/>
          </a:p>
        </p:txBody>
      </p:sp>
      <p:pic>
        <p:nvPicPr>
          <p:cNvPr id="4" name="Picture 3" descr="A person smiling for a picture&#10;&#10;Description automatically generated">
            <a:extLst>
              <a:ext uri="{FF2B5EF4-FFF2-40B4-BE49-F238E27FC236}">
                <a16:creationId xmlns:a16="http://schemas.microsoft.com/office/drawing/2014/main" id="{771117EA-C012-37DD-F428-78178813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704" y="1083830"/>
            <a:ext cx="3606079" cy="3651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30" name="Picture 6" descr="C Sharp (C#) &quot; Icon - Download for free – Iconduck">
            <a:extLst>
              <a:ext uri="{FF2B5EF4-FFF2-40B4-BE49-F238E27FC236}">
                <a16:creationId xmlns:a16="http://schemas.microsoft.com/office/drawing/2014/main" id="{AF1E8DA3-2A35-15A4-FC1C-1B72BE30A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63" y="2039794"/>
            <a:ext cx="1771942" cy="1991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D016E3-086E-0984-7EA7-0ABCBCBC8943}"/>
              </a:ext>
            </a:extLst>
          </p:cNvPr>
          <p:cNvSpPr txBox="1"/>
          <p:nvPr/>
        </p:nvSpPr>
        <p:spPr>
          <a:xfrm>
            <a:off x="2484574" y="5127839"/>
            <a:ext cx="2403222" cy="646331"/>
          </a:xfrm>
          <a:prstGeom prst="rect">
            <a:avLst/>
          </a:prstGeom>
          <a:noFill/>
        </p:spPr>
        <p:txBody>
          <a:bodyPr wrap="none" rtlCol="0">
            <a:spAutoFit/>
          </a:bodyPr>
          <a:lstStyle/>
          <a:p>
            <a:r>
              <a:rPr lang="en-GB" sz="3600" dirty="0"/>
              <a:t>Kjell Coppin</a:t>
            </a:r>
            <a:endParaRPr lang="en-BE" sz="3600" dirty="0"/>
          </a:p>
        </p:txBody>
      </p:sp>
      <p:pic>
        <p:nvPicPr>
          <p:cNvPr id="9" name="Picture 8" descr="A purple circle with white text&#10;&#10;Description automatically generated">
            <a:extLst>
              <a:ext uri="{FF2B5EF4-FFF2-40B4-BE49-F238E27FC236}">
                <a16:creationId xmlns:a16="http://schemas.microsoft.com/office/drawing/2014/main" id="{7626626E-2F40-727A-D58E-A99CB9242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087" y="2039794"/>
            <a:ext cx="1985267" cy="1985267"/>
          </a:xfrm>
          <a:prstGeom prst="rect">
            <a:avLst/>
          </a:prstGeom>
        </p:spPr>
      </p:pic>
    </p:spTree>
    <p:extLst>
      <p:ext uri="{BB962C8B-B14F-4D97-AF65-F5344CB8AC3E}">
        <p14:creationId xmlns:p14="http://schemas.microsoft.com/office/powerpoint/2010/main" val="1309201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FEEC087-E3B4-93D0-3FB7-58B75EF43139}"/>
              </a:ext>
            </a:extLst>
          </p:cNvPr>
          <p:cNvSpPr>
            <a:spLocks noGrp="1"/>
          </p:cNvSpPr>
          <p:nvPr>
            <p:ph type="ftr" sz="quarter" idx="11"/>
          </p:nvPr>
        </p:nvSpPr>
        <p:spPr/>
        <p:txBody>
          <a:bodyPr/>
          <a:lstStyle/>
          <a:p>
            <a:r>
              <a:rPr lang="nl-BE"/>
              <a:t>Kjell Coppin - Howest 2024</a:t>
            </a:r>
            <a:endParaRPr lang="en-BE"/>
          </a:p>
        </p:txBody>
      </p:sp>
      <p:pic>
        <p:nvPicPr>
          <p:cNvPr id="5" name="Content Placeholder 4" descr="A diagram of a design&#10;&#10;Description automatically generated">
            <a:extLst>
              <a:ext uri="{FF2B5EF4-FFF2-40B4-BE49-F238E27FC236}">
                <a16:creationId xmlns:a16="http://schemas.microsoft.com/office/drawing/2014/main" id="{E07A88A7-A7D7-AC97-5F07-9D8F59418A8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5275" y="212725"/>
            <a:ext cx="11553825" cy="5886450"/>
          </a:xfrm>
        </p:spPr>
      </p:pic>
      <p:pic>
        <p:nvPicPr>
          <p:cNvPr id="6" name="Content Placeholder 5" descr="A white and blue book with blue text&#10;&#10;Description automatically generated">
            <a:extLst>
              <a:ext uri="{FF2B5EF4-FFF2-40B4-BE49-F238E27FC236}">
                <a16:creationId xmlns:a16="http://schemas.microsoft.com/office/drawing/2014/main" id="{859CC847-F456-0765-7B91-1C3EDF2A4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0277" y="4067908"/>
            <a:ext cx="1692679" cy="21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014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FBB3-3096-CFED-1C4B-A203EA6FB6F3}"/>
              </a:ext>
            </a:extLst>
          </p:cNvPr>
          <p:cNvSpPr>
            <a:spLocks noGrp="1"/>
          </p:cNvSpPr>
          <p:nvPr>
            <p:ph type="title"/>
          </p:nvPr>
        </p:nvSpPr>
        <p:spPr/>
        <p:txBody>
          <a:bodyPr/>
          <a:lstStyle/>
          <a:p>
            <a:r>
              <a:rPr lang="en-GB" dirty="0"/>
              <a:t>Real world usage</a:t>
            </a:r>
            <a:endParaRPr lang="en-BE" dirty="0"/>
          </a:p>
        </p:txBody>
      </p:sp>
      <p:sp>
        <p:nvSpPr>
          <p:cNvPr id="4" name="Footer Placeholder 3">
            <a:extLst>
              <a:ext uri="{FF2B5EF4-FFF2-40B4-BE49-F238E27FC236}">
                <a16:creationId xmlns:a16="http://schemas.microsoft.com/office/drawing/2014/main" id="{1E9D716B-45C9-696B-BBA3-F4B6AFD7940B}"/>
              </a:ext>
            </a:extLst>
          </p:cNvPr>
          <p:cNvSpPr>
            <a:spLocks noGrp="1"/>
          </p:cNvSpPr>
          <p:nvPr>
            <p:ph type="ftr" sz="quarter" idx="11"/>
          </p:nvPr>
        </p:nvSpPr>
        <p:spPr/>
        <p:txBody>
          <a:bodyPr/>
          <a:lstStyle/>
          <a:p>
            <a:r>
              <a:rPr lang="nl-BE"/>
              <a:t>Kjell Coppin - Howest 2024</a:t>
            </a:r>
            <a:endParaRPr lang="en-BE"/>
          </a:p>
        </p:txBody>
      </p:sp>
      <p:pic>
        <p:nvPicPr>
          <p:cNvPr id="3080" name="Picture 8" descr="Home | BESTMIX Software">
            <a:extLst>
              <a:ext uri="{FF2B5EF4-FFF2-40B4-BE49-F238E27FC236}">
                <a16:creationId xmlns:a16="http://schemas.microsoft.com/office/drawing/2014/main" id="{C8BEE043-1728-18C1-F4DF-3D2C260D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55" y="2309349"/>
            <a:ext cx="6816090" cy="357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15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1703</Words>
  <Application>Microsoft Office PowerPoint</Application>
  <PresentationFormat>Widescreen</PresentationFormat>
  <Paragraphs>137</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Calibri</vt:lpstr>
      <vt:lpstr>Calibri Light</vt:lpstr>
      <vt:lpstr>Cascadia Mono</vt:lpstr>
      <vt:lpstr>Söhne</vt:lpstr>
      <vt:lpstr>Retrospect</vt:lpstr>
      <vt:lpstr>Design Patterns in .Net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 world usage</vt:lpstr>
      <vt:lpstr>Observer pattern</vt:lpstr>
      <vt:lpstr>Validator.cs</vt:lpstr>
      <vt:lpstr>ChangeMultipleEntitiesViewModel</vt:lpstr>
      <vt:lpstr>Strategy pattern</vt:lpstr>
      <vt:lpstr>Import translations</vt:lpstr>
      <vt:lpstr>Import translations</vt:lpstr>
      <vt:lpstr>Import translations</vt:lpstr>
      <vt:lpstr>Import translations</vt:lpstr>
      <vt:lpstr>Import translations</vt:lpstr>
      <vt:lpstr>Conclusion slide</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 in .Net</dc:title>
  <dc:creator>Slim Shady</dc:creator>
  <cp:lastModifiedBy>slim shady</cp:lastModifiedBy>
  <cp:revision>46</cp:revision>
  <dcterms:created xsi:type="dcterms:W3CDTF">2024-04-09T10:10:59Z</dcterms:created>
  <dcterms:modified xsi:type="dcterms:W3CDTF">2024-05-20T10:12:55Z</dcterms:modified>
</cp:coreProperties>
</file>